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6"/>
  </p:notesMasterIdLst>
  <p:sldIdLst>
    <p:sldId id="256" r:id="rId2"/>
    <p:sldId id="257" r:id="rId3"/>
    <p:sldId id="258" r:id="rId4"/>
    <p:sldId id="259" r:id="rId5"/>
    <p:sldId id="260" r:id="rId6"/>
    <p:sldId id="261" r:id="rId7"/>
    <p:sldId id="262" r:id="rId8"/>
    <p:sldId id="277" r:id="rId9"/>
    <p:sldId id="278" r:id="rId10"/>
    <p:sldId id="279" r:id="rId11"/>
    <p:sldId id="280"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76FD8C-021B-42EE-A0B1-2F5A18850D71}" type="datetimeFigureOut">
              <a:rPr lang="en-US" smtClean="0"/>
              <a:t>6/13/2011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B9F08-9245-46FE-8C3C-AADF19DAF0A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7FAA53-A03B-444B-BAED-56FB7820008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7FAA53-A03B-444B-BAED-56FB78200088}"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7FAA53-A03B-444B-BAED-56FB7820008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C825B-2E96-3149-8802-229A61F66B80}"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C8043-AE4E-2A47-8D60-BDE3104143B5}"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C825B-2E96-3149-8802-229A61F66B80}" type="datetimeFigureOut">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79C825B-2E96-3149-8802-229A61F66B80}"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79C825B-2E96-3149-8802-229A61F66B80}" type="datetimeFigureOut">
              <a:rPr lang="en-US" smtClean="0"/>
              <a:pPr/>
              <a:t>6/13/2011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C825B-2E96-3149-8802-229A61F66B80}" type="datetimeFigureOut">
              <a:rPr lang="en-US" smtClean="0"/>
              <a:pPr/>
              <a:t>6/13/2011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C825B-2E96-3149-8802-229A61F66B80}" type="datetimeFigureOut">
              <a:rPr lang="en-US" smtClean="0"/>
              <a:pPr/>
              <a:t>6/13/2011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C825B-2E96-3149-8802-229A61F66B80}" type="datetimeFigureOut">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C8043-AE4E-2A47-8D60-BDE3104143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79C825B-2E96-3149-8802-229A61F66B80}" type="datetimeFigureOut">
              <a:rPr lang="en-US" smtClean="0"/>
              <a:pPr/>
              <a:t>6/13/2011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8AC8043-AE4E-2A47-8D60-BDE3104143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dmw-3hboqL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2075600"/>
          </a:xfrm>
        </p:spPr>
        <p:txBody>
          <a:bodyPr/>
          <a:lstStyle/>
          <a:p>
            <a:r>
              <a:rPr lang="en-US" sz="3400" dirty="0" smtClean="0"/>
              <a:t>Strategic Management in Action</a:t>
            </a:r>
            <a:endParaRPr lang="en-US" sz="3400" dirty="0"/>
          </a:p>
        </p:txBody>
      </p:sp>
      <p:sp>
        <p:nvSpPr>
          <p:cNvPr id="3" name="Subtitle 2"/>
          <p:cNvSpPr>
            <a:spLocks noGrp="1"/>
          </p:cNvSpPr>
          <p:nvPr>
            <p:ph type="subTitle" idx="1"/>
          </p:nvPr>
        </p:nvSpPr>
        <p:spPr>
          <a:xfrm>
            <a:off x="-1" y="2382371"/>
            <a:ext cx="9144000" cy="916641"/>
          </a:xfrm>
        </p:spPr>
        <p:txBody>
          <a:bodyPr>
            <a:noAutofit/>
          </a:bodyPr>
          <a:lstStyle/>
          <a:p>
            <a:r>
              <a:rPr lang="en-US" sz="5200" b="1" u="sng" dirty="0" smtClean="0">
                <a:solidFill>
                  <a:srgbClr val="FF0000"/>
                </a:solidFill>
              </a:rPr>
              <a:t>FUNCTIONAL STRATEGIES</a:t>
            </a:r>
            <a:endParaRPr lang="en-US" sz="5200" b="1" u="sng" dirty="0">
              <a:solidFill>
                <a:srgbClr val="FF0000"/>
              </a:solidFill>
            </a:endParaRPr>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pic>
        <p:nvPicPr>
          <p:cNvPr id="5" name="Picture 4"/>
          <p:cNvPicPr>
            <a:picLocks noChangeAspect="1"/>
          </p:cNvPicPr>
          <p:nvPr/>
        </p:nvPicPr>
        <p:blipFill>
          <a:blip r:embed="rId3"/>
          <a:stretch>
            <a:fillRect/>
          </a:stretch>
        </p:blipFill>
        <p:spPr>
          <a:xfrm>
            <a:off x="1" y="3564161"/>
            <a:ext cx="2633038" cy="3293840"/>
          </a:xfrm>
          <a:prstGeom prst="rect">
            <a:avLst/>
          </a:prstGeom>
        </p:spPr>
      </p:pic>
      <p:sp>
        <p:nvSpPr>
          <p:cNvPr id="6" name="TextBox 5"/>
          <p:cNvSpPr txBox="1"/>
          <p:nvPr/>
        </p:nvSpPr>
        <p:spPr>
          <a:xfrm>
            <a:off x="3391973" y="3763581"/>
            <a:ext cx="4863377" cy="2785378"/>
          </a:xfrm>
          <a:prstGeom prst="rect">
            <a:avLst/>
          </a:prstGeom>
          <a:noFill/>
        </p:spPr>
        <p:txBody>
          <a:bodyPr wrap="square" rtlCol="0">
            <a:spAutoFit/>
          </a:bodyPr>
          <a:lstStyle/>
          <a:p>
            <a:pPr algn="ctr"/>
            <a:r>
              <a:rPr lang="en-US" sz="2600" b="1" u="sng" dirty="0" smtClean="0"/>
              <a:t>TEAM 3</a:t>
            </a:r>
            <a:endParaRPr lang="en-US" sz="2600" dirty="0" smtClean="0"/>
          </a:p>
          <a:p>
            <a:pPr algn="ctr"/>
            <a:r>
              <a:rPr lang="en-US" sz="2100" dirty="0" smtClean="0"/>
              <a:t>Rick Henson</a:t>
            </a:r>
            <a:br>
              <a:rPr lang="en-US" sz="2100" dirty="0" smtClean="0"/>
            </a:br>
            <a:r>
              <a:rPr lang="en-US" sz="2100" dirty="0" smtClean="0"/>
              <a:t>Brittany Fowlkes</a:t>
            </a:r>
            <a:br>
              <a:rPr lang="en-US" sz="2100" dirty="0" smtClean="0"/>
            </a:br>
            <a:r>
              <a:rPr lang="en-US" sz="2100" dirty="0" smtClean="0"/>
              <a:t>James Everett</a:t>
            </a:r>
            <a:br>
              <a:rPr lang="en-US" sz="2100" dirty="0" smtClean="0"/>
            </a:br>
            <a:r>
              <a:rPr lang="en-US" sz="2100" dirty="0" smtClean="0"/>
              <a:t>Kara Vickers</a:t>
            </a:r>
            <a:br>
              <a:rPr lang="en-US" sz="2100" dirty="0" smtClean="0"/>
            </a:br>
            <a:r>
              <a:rPr lang="en-US" sz="2100" dirty="0" smtClean="0"/>
              <a:t>Andrew Rich</a:t>
            </a:r>
            <a:br>
              <a:rPr lang="en-US" sz="2100" dirty="0" smtClean="0"/>
            </a:br>
            <a:r>
              <a:rPr lang="en-US" sz="2100" dirty="0" smtClean="0"/>
              <a:t>Ann-Marie Nanny</a:t>
            </a:r>
            <a:br>
              <a:rPr lang="en-US" sz="2100" dirty="0" smtClean="0"/>
            </a:br>
            <a:r>
              <a:rPr lang="en-US" sz="2100" dirty="0" smtClean="0"/>
              <a:t>Riley Drummond</a:t>
            </a:r>
            <a:endParaRPr lang="en-US" sz="2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Strategies</a:t>
            </a:r>
            <a:endParaRPr lang="en-US" dirty="0"/>
          </a:p>
        </p:txBody>
      </p:sp>
      <p:sp>
        <p:nvSpPr>
          <p:cNvPr id="3" name="Content Placeholder 2"/>
          <p:cNvSpPr>
            <a:spLocks noGrp="1"/>
          </p:cNvSpPr>
          <p:nvPr>
            <p:ph idx="1"/>
          </p:nvPr>
        </p:nvSpPr>
        <p:spPr>
          <a:xfrm>
            <a:off x="457200" y="1600201"/>
            <a:ext cx="8229600" cy="2971800"/>
          </a:xfrm>
        </p:spPr>
        <p:txBody>
          <a:bodyPr>
            <a:normAutofit lnSpcReduction="10000"/>
          </a:bodyPr>
          <a:lstStyle/>
          <a:p>
            <a:r>
              <a:rPr lang="en-US" sz="2800" b="1" u="sng" dirty="0" smtClean="0"/>
              <a:t>Marketing</a:t>
            </a:r>
            <a:r>
              <a:rPr lang="en-US" sz="2800" dirty="0" smtClean="0"/>
              <a:t>: a process of assessing and meeting the wants and needs of individuals or groups by creating, offering, and exchanging products of value.</a:t>
            </a:r>
          </a:p>
          <a:p>
            <a:r>
              <a:rPr lang="en-US" sz="2800" dirty="0" smtClean="0"/>
              <a:t>Customers and Competitors</a:t>
            </a:r>
          </a:p>
          <a:p>
            <a:r>
              <a:rPr lang="en-US" sz="2800" dirty="0" smtClean="0"/>
              <a:t>4 Ps of marketing </a:t>
            </a:r>
          </a:p>
          <a:p>
            <a:pPr>
              <a:buNone/>
            </a:pPr>
            <a:endParaRPr lang="en-US" sz="4000" dirty="0"/>
          </a:p>
          <a:p>
            <a:endParaRPr lang="en-US" sz="2800" dirty="0"/>
          </a:p>
        </p:txBody>
      </p:sp>
      <p:sp>
        <p:nvSpPr>
          <p:cNvPr id="10242" name="AutoShape 2" descr="data:image/jpg;base64,/9j/4AAQSkZJRgABAQAAAQABAAD/2wCEAAkGBhQSERAUEhQUFRQVFhcYFBQYFxgXGBgVFBUWFBcUFhYXGyYeFx0jGhUVHy8gJCcpLCwsFR4yNjAsQSYrLCkBCQoKDgwOGA8PGi4cHyQsLC4pMjUpKS0sLCw1LCk1KiwpLTA1KTUvNCwpKTUpLCwtNSksNSw2KikpLC01LC0pLP/AABEIAJYAsAMBIgACEQEDEQH/xAAcAAEAAQUBAQAAAAAAAAAAAAAABwEDBQYIAgT/xABHEAABAwICBwUCCAsIAwAAAAABAAIDBBESIQUGBzEycbETIkFRYQiBI0JScpGhwdEUFRgzNVRzk7LC4TRDdHWCg6KzU5Lw/8QAGwEBAAMBAQEBAAAAAAAAAAAAAAMEBQYCBwH/xAAvEQACAQMCBAIJBQAAAAAAAAAAAQIDBBESIQUxQVEGgRMiMnGRwdHh8BQjYaGx/9oADAMBAAIRAxEAPwCEZuJ3M9SrauTcTuZ6lbLs41RbpKtFO+R0YMb3YmgE3ZbKx5oDV7JZS5rjsTiohRFtRI/8Iq4ac3Y0YRKSC8WOZFty+7WfYHDS0lTUCqlcYY3PDSxgBwi9jYoCFbKilPZtsgi0nRmofPJGRI5mFrGuFmhpvcn1WI07swkZpX8X0hMrsDHl7wGhrXNDnOfbhaL/AGZ3QGiWVFOkXs2DsxirSJMt0F2A+IAMgJ53HJe6L2bmYG9tVux53wMBZvNrF2e6yAghVsp8/Jug/XJv3bPvURa+attoK6emY8vEeGzyACcTGuzA5oDX1WykXZbsuj0rFUPfM+IxPa0BrWuviaTc3PotwrPZsbY9lWuDvJ8IIJ5teLfQUBBKLPa3al1OjZuyqWgXuWSNzY9oyu11vpBsRcXGYWU1B2YVOlC5zCI4WmzpnAkYvksaOM25AeaA06yopyrfZt+D+BrSZLbnxWY482vJaPc5Q/p7V+ajnfBUMLJGHMbwQdzmnxafAoDGoqhTv+TpB2eP8LlvgxW7Nm/De29AQOin38m6D9cm/ds+9V/Jug/XJv3bPvQEAq5BxN5jqk0eFzh5Ej6Mkg4m8x1QCbidzPUqRNgP6Xb+xl6BR3NxO5nqVI2wFh/G4y3QS39OEZoCXdrHDoj/ADOl6uWZ2jforSP+Hk/hKwu1jh0R/mdL1cs1tEaTovSNv1eT6mkn6kBqfs9fop3+Ik/hYs7oKBn450u427QRUYHmGFkhNvQuaL/NCwXs9tP4qd61Elv/AFYFqO0LWWp0dp6argaSxrII5Qb4HB8eIRuPxScBIPgW+5AbztV1k0lQiGejZG+naCZ7sLyDfLEAQWst8Zu47yMlq2p212qr9MQxAhlLLf4ItaXNwwlxb2gFz3wTfyUnana1xaSpW1EQcASWvY7e17bYmnwcMxn4g+5RPQ6vR0etsUcQDY3B0jWjIN7SFxLR6B17ICRdqusM1Do6SencGyNfGAS0OFnOscjluXL+n9PS1s755yHSPtiIaGg4WhoyGW4Lo7bx+h5v2kP/AGBcwICffZr/ALPX/tY/4HLadZdoL6TTNDRuawwVEbbuscbZHyyRtIN7Wu1oIt4rVvZr/s9f+1j/AIHL5tq1E6XWHRDGAlxbCct4DaqRzne5rSfcgN42vavNqdF1JIBfA0zRnyMYu63NmILO6o6BbRUVNTtAHZxgOt4yEXkd73lxVvXyqEejdIPduFNMPe6NzWj6XALKRStliDmHuyMBafR4uD9BCAjHZttXl0hpGqgkDBEWufTWFnNaxwGFxv3iWnFn4g2yyXy+0XoJrqamqgLPjk7Jx82SAuAPJzcvnuWo7BdGvGl5MTbGGGUSA/FdibHhPre/0KQfaCqg3RTWne+eMD/SHOP1AoDmwLtYj4D/AG/5FxSF2t/cf7f8iAjbYpr5V6RfWCqe1wibEWYWNZYvMl74RnwhU21a+VejX0QpXtaJWyl+JjX3LDGG8Qy4itf9mn85pH5kHWVU9pb85o35k/WJAQq95JJO8m5XqDibzHVX36MlEYlMUgjOQkwOwX9H2sfpViDibzHVAVl4ncz9q7G0dBSB0lRAKcGTOSaPs+8L3u57d+ee9ccynvO5nqV4xICZ9uO0SKU01NSSNeYZRM+VhDmtkYLMa1wycRicT4CzfVSTqbtFpNJwNGONspbaWneQDcizg0O/OMOeYvkc7Lk4lAUB2HXaWotGQd90NPE25bG3C298zgjbm4k+QWg7OtbqfSNXpd9QYmtqHwCKCVzO/HG2RoGB3EeEm17F3vXPYcmJAdg12lKLRlP3nQ08TbkMbhaSd5wRjN7j6AqE9T9ZzX6zxVJbga4vDGm12sZC5rQfWwz9SoqxJiQHTm3d4Oh5s/7yH/sXMK9Yl5QE+ezY4Cnr7/8Alj/gcpXqxTxv7eTsWPDcHbPwtIZcnDjdmBck2uuLQVXEgJm2z7VIqiM0VG/tGEgzzNPddhzEbPlC9iXbsgB4rMbH9q0DqeOjq5GxSRDDFI82Y+McLS85Nc0ZZ7wBbyUA3VQEB2RLPR0glqHGnhEnekl7jMZAyJd8c+W/euc9ru0EaSqWthJ/BoLiO+Re51sclvC9gAD4DwuVoRK8oCoXamMdhv8A7v8AkXFYVcX/ANYICavZrdaTSN/kQdZV9HtByxip0SZBijBk7QDeWCSHEPe26g3EmJAdeaX03Qfi6SSSSJ1G6IiwLcLmFpAjYPO2QaMwfKy5HiPebzHUK3iXqA95vMdUAm4ncz1Ktq5NxO5nqVbQBERAEREAREQBERAFWyovQQF+ipDI9rR49FtlRomNzQ0ttYWBGRy6r49XaDCzGd7t3zVmFmXFZ68R6Hf8E4XCNs5Vo5c+/Y1Wv1fey5b3m+m/3hYotW/r4q3REcm8WPyh9vmpKd30mVb7w2nmds/J/JmmWQhZKv0I+PPib5j7QsaVdjJSWUzka1CpQloqRwyiIi9EAVyDibzHVW1cg4m8x1QCbidzPUq2rk3E7mepVtAEREAREQBERAEREAX2aLo+0ka3w8eQXyBq2zV+hwR4jxO6eH3qGvU9HBvqavCbJ3dwov2Vu/d9zJtaALD3Kq9RxlxAAJPgALn6As5qxqfNWSljAWMabSSOGTfS3i70WSoyk8I+l1a9KhBym8JGBsil3WDZtAIIoqeM9uSAJb2yyxyTG1iAPC28gCy0DWDUyele9tu1awAufGC4NB3doPiHxseaknQnAz7PjFtdbJ6X0T6mBWOrtBxyZjuu8xu94WRshUcZyg8o0K9rSuY6asVJfnU0yu0VJFvFx8oZj+i+Nb/bwO5Yqt1fY65Z3T9X0eCv07pPaRxt94bnH1rZ5XZ8zVF7g4m8x1V+u0e+I94cj4HkrEHE3mOquJp7o5SdOVOWmawxNxO5nqVbVybidzPUq2v08BERAEREAREQBVCoqhAZDQ9D2sgB4Rm77lLeo+orq043EsgYbEje4gcDL5bt58N2a0XQtD2cY+U7M/YF0JszlY7R0AZa7cQf8/GSb+4hUcqtVw+SOwcavC+HKcFic2svsuhhtahTaPbT08YMDJi7tZoxil7NlgRiPeu4uALs7AFbDqzpKnd8FRNb2ELRieAQ3E4Ahjb5ud8ZxP25X9aNVIq6IMkJa5pux43tJtfmDYZegUeybNtIUpc6lmDrgg4HmNxb5FpyKleqEtllGbSVtdUNNSrpqb83s33z7tiR6iudM4xwHCBlJPkQwjexl8nP/wCLfG+5WaSAObggu2G5xzXu6R3xsDjmb7jIc/LzGq0Os0sYZDpGmkp4Wi1443GJ58GuLb2aB4NJuTnlkdt0Fpkz05nZH8Gb9iwWxFrchfOzSSN3gLKWMlIo1redFctujzlPz6v/AA1fWfZtTyvaY3RUotYEfHduDcJIaPDMXJ92ce6wam1FGfhWXZfKVveYeZ+KfQ296lOio4aJ/b107DUzEgOe7usvf4OEHhaBYF2V/EhavrXr3UQz1ELZYJmOFm4WX7MH4udw51t98QvbduVWtTp4y9mb/DLu8U1Spv0kcdU1nvh/Ujgosnp6op3vaaZjmNwjED4uubkXJ9FgdKVvZxl3jubzVHTmWlbnXyuFGi60/Vws7mD1jrsT8A3N+s/0WJg4m8x1VHuJvdVg4m8x1W1COhJHyu7uJXNaVWXUTcTuZ6lW1cm4ncz1Ktr0VQiIgCIiAIiICuFZPQNBjkuR3W5n18gsaFmdDaYbG3C4ZE3xD7QoqurS9PM0eGqi7mLrvEV+I2ZZLQmsU9I4ugkLb8Td7XW+U05HnvWKhnDxdpBHmF6WOsxfZn1GUadeGGlKL80SPR7Z5RYSwRu9WuLf+JB6rJxbaYfjU8g5OafuUSoplcVF1MmfAbGW+jHmyZYtr9GeJszf9APRy+ii2haNBJa8Rk7/AIJ4vzwNIuoSRSfq5/wV5eG7V8nJef2Jf1rq9HaQjaPwqCOQHuyuBxAeLe8W2BPPktFqtR3j8zUUs48MEzAfcHG31rXLqiinVU95RLVtw2paR00ar09mk/ofVW6LliPwkbm+RIyPJwyPuK0rT1fjksDk3Ic/ErO6YruyjNuJ2QWmuKs2lNe38DD8RX0lFWqe/OXyXUFe4OJvMdVbVyDibzHVXzjRNxO5nqVbVybidzPUq2gCIiAIiIAiIgK3S6oiAv01Y6M3abLP0OsjTYSCx+UN3v8AJayvQUU6UZ8zQs+JXFo/25bduhvrHgi4II8wvS0mlr3xm7Db08DzWfoNYmOyf3T5+H9Fn1LaUd1ujtrHj9C4xGr6kv6+JlkQG+5FWOhTysoKqLGadrsEdhvdkOXivUI6pJIr3VxG2oyqy5JGC0zXdpIbcIyb96x5VSvK2oxUVhHyavWlWqOpLmwrkHE3mOqtq5BxN5jqvRCJuJ3M9SrauTcTuZ6lW0AREQBERAEREAREQBERAFUKiID7qLSr4uE5fJO5bBQ6eZJk7uu8ju+n71qV0uoKlCM+fM1rLi9xabReY9nyN/LrC/ha9/TzWmaVre1kLvDc30AXlmk3hhZiOE+C+UleKND0bbe5a4txj9bCMIrSub95RERWjnwrkHE3mOqtq5BxN5jqgE3E7mepVtEQBERAEREAREQBERAEREAREQBERAEREAREQBXIOJvMdURAf//Z"/>
          <p:cNvSpPr>
            <a:spLocks noChangeAspect="1" noChangeArrowheads="1"/>
          </p:cNvSpPr>
          <p:nvPr/>
        </p:nvSpPr>
        <p:spPr bwMode="auto">
          <a:xfrm>
            <a:off x="76200" y="-722313"/>
            <a:ext cx="1676400" cy="14287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t>
            </a:r>
            <a:r>
              <a:rPr lang="en-US" dirty="0" smtClean="0"/>
              <a:t>Strategies: </a:t>
            </a:r>
            <a:br>
              <a:rPr lang="en-US" dirty="0" smtClean="0"/>
            </a:br>
            <a:r>
              <a:rPr lang="en-US" dirty="0" smtClean="0"/>
              <a:t>The </a:t>
            </a:r>
            <a:r>
              <a:rPr lang="en-US" dirty="0" smtClean="0"/>
              <a:t>People</a:t>
            </a:r>
            <a:endParaRPr lang="en-US" dirty="0"/>
          </a:p>
        </p:txBody>
      </p:sp>
      <p:sp>
        <p:nvSpPr>
          <p:cNvPr id="3" name="Content Placeholder 2"/>
          <p:cNvSpPr>
            <a:spLocks noGrp="1"/>
          </p:cNvSpPr>
          <p:nvPr>
            <p:ph idx="1"/>
          </p:nvPr>
        </p:nvSpPr>
        <p:spPr/>
        <p:txBody>
          <a:bodyPr>
            <a:normAutofit/>
          </a:bodyPr>
          <a:lstStyle/>
          <a:p>
            <a:r>
              <a:rPr lang="en-US" dirty="0" smtClean="0"/>
              <a:t>For some companies like L’Oreal people are the most precious asset.</a:t>
            </a:r>
          </a:p>
          <a:p>
            <a:pPr lvl="1"/>
            <a:r>
              <a:rPr lang="en-US" dirty="0" smtClean="0"/>
              <a:t>Respect for people, their ideas and differences, is the only path to sustain long-term growth.</a:t>
            </a:r>
          </a:p>
          <a:p>
            <a:pPr lvl="1"/>
            <a:r>
              <a:rPr lang="en-US" dirty="0" smtClean="0"/>
              <a:t>Most importantly can an organization’s people strategies help it establish a sustainable competitive advantage and can they affect performance.	</a:t>
            </a:r>
          </a:p>
          <a:p>
            <a:r>
              <a:rPr lang="en-US" dirty="0"/>
              <a:t>The people who work for Nike are here for a reason. </a:t>
            </a:r>
            <a:r>
              <a:rPr lang="en-US" dirty="0" smtClean="0"/>
              <a:t>Because they </a:t>
            </a:r>
            <a:r>
              <a:rPr lang="en-US" dirty="0"/>
              <a:t>have a passion for </a:t>
            </a:r>
            <a:r>
              <a:rPr lang="en-US" dirty="0" smtClean="0"/>
              <a:t>sports, for </a:t>
            </a:r>
            <a:r>
              <a:rPr lang="en-US" dirty="0"/>
              <a:t>helping people reach their potential.</a:t>
            </a:r>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Strategies: </a:t>
            </a:r>
            <a:r>
              <a:rPr lang="en-US" dirty="0" smtClean="0"/>
              <a:t/>
            </a:r>
            <a:br>
              <a:rPr lang="en-US" dirty="0" smtClean="0"/>
            </a:br>
            <a:r>
              <a:rPr lang="en-US" dirty="0" smtClean="0"/>
              <a:t>The </a:t>
            </a:r>
            <a:r>
              <a:rPr lang="en-US" dirty="0" smtClean="0"/>
              <a:t>People</a:t>
            </a:r>
            <a:endParaRPr lang="en-US" dirty="0"/>
          </a:p>
        </p:txBody>
      </p:sp>
      <p:sp>
        <p:nvSpPr>
          <p:cNvPr id="3" name="Content Placeholder 2"/>
          <p:cNvSpPr>
            <a:spLocks noGrp="1"/>
          </p:cNvSpPr>
          <p:nvPr>
            <p:ph idx="1"/>
          </p:nvPr>
        </p:nvSpPr>
        <p:spPr/>
        <p:txBody>
          <a:bodyPr>
            <a:normAutofit fontScale="92500"/>
          </a:bodyPr>
          <a:lstStyle/>
          <a:p>
            <a:r>
              <a:rPr lang="en-US" dirty="0" smtClean="0"/>
              <a:t>High-performance work practices are ones that lead to both high individual and high organizational performance.</a:t>
            </a:r>
          </a:p>
          <a:p>
            <a:pPr lvl="2"/>
            <a:r>
              <a:rPr lang="en-US" dirty="0" smtClean="0"/>
              <a:t>Self-directed work teams 	- Job rotation</a:t>
            </a:r>
          </a:p>
          <a:p>
            <a:pPr lvl="2"/>
            <a:r>
              <a:rPr lang="en-US" dirty="0" smtClean="0"/>
              <a:t>Problem-solving groups	</a:t>
            </a:r>
            <a:r>
              <a:rPr lang="en-US" dirty="0" smtClean="0"/>
              <a:t>              -Total </a:t>
            </a:r>
            <a:r>
              <a:rPr lang="en-US" dirty="0" smtClean="0"/>
              <a:t>quality mgmt programs</a:t>
            </a:r>
          </a:p>
          <a:p>
            <a:pPr lvl="2"/>
            <a:r>
              <a:rPr lang="en-US" dirty="0" smtClean="0"/>
              <a:t>Contingent pay		</a:t>
            </a:r>
            <a:r>
              <a:rPr lang="en-US" dirty="0" smtClean="0"/>
              <a:t>              -</a:t>
            </a:r>
            <a:r>
              <a:rPr lang="en-US" dirty="0" smtClean="0"/>
              <a:t>Information sharing</a:t>
            </a:r>
          </a:p>
          <a:p>
            <a:pPr lvl="2"/>
            <a:r>
              <a:rPr lang="en-US" dirty="0" smtClean="0"/>
              <a:t>Attitude surveys		</a:t>
            </a:r>
            <a:r>
              <a:rPr lang="en-US" dirty="0" smtClean="0"/>
              <a:t>              -Employee </a:t>
            </a:r>
            <a:r>
              <a:rPr lang="en-US" dirty="0" smtClean="0"/>
              <a:t>suggestions 					   implemented</a:t>
            </a:r>
          </a:p>
          <a:p>
            <a:pPr lvl="1"/>
            <a:r>
              <a:rPr lang="en-US" dirty="0" smtClean="0"/>
              <a:t>These types of HR practices can improve knowledge, skills, abilities of an organization’s current or potential employees, increase motivation, reduce loafing on the job, and help retain quality employees while encouraging nonperformers to leave the organization.</a:t>
            </a:r>
          </a:p>
        </p:txBody>
      </p:sp>
      <p:sp>
        <p:nvSpPr>
          <p:cNvPr id="4" name="TextBox 3"/>
          <p:cNvSpPr txBox="1"/>
          <p:nvPr/>
        </p:nvSpPr>
        <p:spPr>
          <a:xfrm>
            <a:off x="1295400" y="4572000"/>
            <a:ext cx="6858000"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Strategies: </a:t>
            </a:r>
            <a:r>
              <a:rPr lang="en-US" dirty="0" smtClean="0"/>
              <a:t/>
            </a:r>
            <a:br>
              <a:rPr lang="en-US" dirty="0" smtClean="0"/>
            </a:br>
            <a:r>
              <a:rPr lang="en-US" dirty="0" smtClean="0"/>
              <a:t>The </a:t>
            </a:r>
            <a:r>
              <a:rPr lang="en-US" dirty="0" smtClean="0"/>
              <a:t>People</a:t>
            </a:r>
            <a:endParaRPr lang="en-US" dirty="0"/>
          </a:p>
        </p:txBody>
      </p:sp>
      <p:sp>
        <p:nvSpPr>
          <p:cNvPr id="3" name="Content Placeholder 2"/>
          <p:cNvSpPr>
            <a:spLocks noGrp="1"/>
          </p:cNvSpPr>
          <p:nvPr>
            <p:ph idx="1"/>
          </p:nvPr>
        </p:nvSpPr>
        <p:spPr/>
        <p:txBody>
          <a:bodyPr>
            <a:normAutofit/>
          </a:bodyPr>
          <a:lstStyle/>
          <a:p>
            <a:r>
              <a:rPr lang="en-US" dirty="0" smtClean="0"/>
              <a:t>The strategic challenge facing many organizations is how to maintain a balance of showing employees that they are important while controlling costs.</a:t>
            </a:r>
          </a:p>
          <a:p>
            <a:pPr lvl="1"/>
            <a:r>
              <a:rPr lang="en-US" dirty="0" smtClean="0"/>
              <a:t>Survey by Watson Wyatt showed common responses are restricting company travel, hiring freezes and downgrading or canceling holiday parties.</a:t>
            </a:r>
          </a:p>
          <a:p>
            <a:pPr lvl="1"/>
            <a:r>
              <a:rPr lang="en-US" dirty="0" smtClean="0"/>
              <a:t>The US job market loss in 2008 was worst since 1945 (2.8 million jobs lost).</a:t>
            </a:r>
          </a:p>
          <a:p>
            <a:pPr lvl="2"/>
            <a:r>
              <a:rPr lang="en-US" dirty="0" smtClean="0"/>
              <a:t>Companies not only eliminated jobs but cut wages of surviving employees.</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Strategies: </a:t>
            </a:r>
            <a:r>
              <a:rPr lang="en-US" dirty="0" smtClean="0"/>
              <a:t/>
            </a:r>
            <a:br>
              <a:rPr lang="en-US" dirty="0" smtClean="0"/>
            </a:br>
            <a:r>
              <a:rPr lang="en-US" dirty="0" smtClean="0"/>
              <a:t>The </a:t>
            </a:r>
            <a:r>
              <a:rPr lang="en-US" dirty="0" smtClean="0"/>
              <a:t>People</a:t>
            </a:r>
            <a:endParaRPr lang="en-US" dirty="0"/>
          </a:p>
        </p:txBody>
      </p:sp>
      <p:sp>
        <p:nvSpPr>
          <p:cNvPr id="3" name="Content Placeholder 2"/>
          <p:cNvSpPr>
            <a:spLocks noGrp="1"/>
          </p:cNvSpPr>
          <p:nvPr>
            <p:ph idx="1"/>
          </p:nvPr>
        </p:nvSpPr>
        <p:spPr/>
        <p:txBody>
          <a:bodyPr>
            <a:normAutofit lnSpcReduction="10000"/>
          </a:bodyPr>
          <a:lstStyle/>
          <a:p>
            <a:r>
              <a:rPr lang="en-US" dirty="0" smtClean="0"/>
              <a:t>To Layoff or Not to Layoff</a:t>
            </a:r>
          </a:p>
          <a:p>
            <a:pPr lvl="1"/>
            <a:r>
              <a:rPr lang="en-US" dirty="0" smtClean="0"/>
              <a:t>Payrolls are the first place businesses look to cut expenses</a:t>
            </a:r>
          </a:p>
          <a:p>
            <a:pPr lvl="2"/>
            <a:r>
              <a:rPr lang="en-US" dirty="0" smtClean="0"/>
              <a:t>However layoffs may be a short sighted fix.</a:t>
            </a:r>
          </a:p>
          <a:p>
            <a:pPr lvl="2"/>
            <a:r>
              <a:rPr lang="en-US" dirty="0" smtClean="0"/>
              <a:t>They increase the number of people looking for jobs making consumers less likely to spend, increasing foreclosures and credit card delinquencies leading to weaker product demand and other problems.</a:t>
            </a:r>
          </a:p>
          <a:p>
            <a:pPr lvl="1"/>
            <a:r>
              <a:rPr lang="en-US" dirty="0" smtClean="0"/>
              <a:t>Some companies such as FedEx and Southwest have no plans for layoffs.</a:t>
            </a:r>
          </a:p>
          <a:p>
            <a:pPr lvl="2"/>
            <a:r>
              <a:rPr lang="en-US" dirty="0" smtClean="0"/>
              <a:t>They use less drastic measures such as four-day weekends, unpaid vacations, wage freezes, pension and bonus cuts and flexible work schedules.</a:t>
            </a:r>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Strategies: </a:t>
            </a:r>
            <a:r>
              <a:rPr lang="en-US" dirty="0" smtClean="0"/>
              <a:t/>
            </a:r>
            <a:br>
              <a:rPr lang="en-US" dirty="0" smtClean="0"/>
            </a:br>
            <a:r>
              <a:rPr lang="en-US" dirty="0" smtClean="0"/>
              <a:t>The </a:t>
            </a:r>
            <a:r>
              <a:rPr lang="en-US" dirty="0" smtClean="0"/>
              <a:t>People</a:t>
            </a:r>
            <a:endParaRPr lang="en-US" dirty="0"/>
          </a:p>
        </p:txBody>
      </p:sp>
      <p:sp>
        <p:nvSpPr>
          <p:cNvPr id="3" name="Content Placeholder 2"/>
          <p:cNvSpPr>
            <a:spLocks noGrp="1"/>
          </p:cNvSpPr>
          <p:nvPr>
            <p:ph idx="1"/>
          </p:nvPr>
        </p:nvSpPr>
        <p:spPr/>
        <p:txBody>
          <a:bodyPr>
            <a:normAutofit/>
          </a:bodyPr>
          <a:lstStyle/>
          <a:p>
            <a:r>
              <a:rPr lang="en-US" dirty="0" smtClean="0"/>
              <a:t>HR strategies must closely align with those other strategies in order to assure that the right people are in the right place at the right time.</a:t>
            </a:r>
          </a:p>
          <a:p>
            <a:pPr lvl="1"/>
            <a:r>
              <a:rPr lang="en-US" dirty="0" smtClean="0"/>
              <a:t>HR planning, recruiting, and staffing</a:t>
            </a:r>
          </a:p>
          <a:p>
            <a:pPr lvl="1"/>
            <a:r>
              <a:rPr lang="en-US" dirty="0" smtClean="0"/>
              <a:t>Orientation and training </a:t>
            </a:r>
          </a:p>
          <a:p>
            <a:pPr lvl="1"/>
            <a:r>
              <a:rPr lang="en-US" dirty="0" smtClean="0"/>
              <a:t>Performance appraisal and disciplinary actions</a:t>
            </a:r>
          </a:p>
          <a:p>
            <a:pPr lvl="1"/>
            <a:r>
              <a:rPr lang="en-US" dirty="0" smtClean="0"/>
              <a:t>Compensation and benefits</a:t>
            </a:r>
          </a:p>
          <a:p>
            <a:pPr lvl="2"/>
            <a:r>
              <a:rPr lang="en-US" dirty="0" smtClean="0"/>
              <a:t>Employee relations, job design, diversity efforts, workplace safety and health, and workplace misbehavior</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1981200"/>
            <a:ext cx="8229600" cy="4114800"/>
          </a:xfrm>
          <a:prstGeom prst="rect">
            <a:avLst/>
          </a:prstGeom>
        </p:spPr>
        <p:txBody>
          <a:bodyPr>
            <a:normAutofit/>
          </a:bodyPr>
          <a:lstStyle/>
          <a:p>
            <a:r>
              <a:rPr lang="en-US" dirty="0" smtClean="0"/>
              <a:t>Support Processes are used in order to account for transactions &amp; exchanges between suppliers &amp; customers.</a:t>
            </a:r>
          </a:p>
          <a:p>
            <a:endParaRPr lang="en-US" dirty="0"/>
          </a:p>
          <a:p>
            <a:r>
              <a:rPr lang="en-US" dirty="0" smtClean="0"/>
              <a:t>Two Process:</a:t>
            </a:r>
          </a:p>
          <a:p>
            <a:pPr marL="285750" lvl="2" indent="-285750">
              <a:buFont typeface="Arial"/>
              <a:buChar char="•"/>
            </a:pPr>
            <a:r>
              <a:rPr lang="en-US" sz="2000" dirty="0" smtClean="0"/>
              <a:t>Information Systems</a:t>
            </a:r>
          </a:p>
          <a:p>
            <a:pPr marL="285750" lvl="2" indent="-285750">
              <a:buFont typeface="Arial"/>
              <a:buChar char="•"/>
            </a:pPr>
            <a:r>
              <a:rPr lang="en-US" sz="2000" dirty="0" smtClean="0"/>
              <a:t>Financial-Accounting Systems</a:t>
            </a:r>
          </a:p>
          <a:p>
            <a:pPr lvl="2"/>
            <a:r>
              <a:rPr lang="en-US" sz="2000" dirty="0" smtClean="0"/>
              <a:t>(These systems also improve </a:t>
            </a:r>
            <a:r>
              <a:rPr lang="en-US" sz="2000" dirty="0" smtClean="0"/>
              <a:t>efficiency </a:t>
            </a:r>
            <a:r>
              <a:rPr lang="en-US" sz="2000" dirty="0" smtClean="0"/>
              <a:t>&amp; effectiveness)</a:t>
            </a:r>
            <a:endParaRPr lang="en-US" sz="2000" dirty="0"/>
          </a:p>
        </p:txBody>
      </p:sp>
      <p:sp>
        <p:nvSpPr>
          <p:cNvPr id="3" name="Title 2"/>
          <p:cNvSpPr>
            <a:spLocks noGrp="1"/>
          </p:cNvSpPr>
          <p:nvPr>
            <p:ph type="title"/>
          </p:nvPr>
        </p:nvSpPr>
        <p:spPr/>
        <p:txBody>
          <a:bodyPr>
            <a:normAutofit fontScale="90000"/>
          </a:bodyPr>
          <a:lstStyle/>
          <a:p>
            <a:pPr algn="ctr"/>
            <a:r>
              <a:rPr lang="en-US" dirty="0" smtClean="0"/>
              <a:t>Functional Strategies: </a:t>
            </a:r>
            <a:r>
              <a:rPr lang="en-US" dirty="0" smtClean="0"/>
              <a:t/>
            </a:r>
            <a:br>
              <a:rPr lang="en-US" dirty="0" smtClean="0"/>
            </a:br>
            <a:r>
              <a:rPr lang="en-US" dirty="0" smtClean="0"/>
              <a:t>Support </a:t>
            </a:r>
            <a:r>
              <a:rPr lang="en-US" dirty="0" smtClean="0"/>
              <a:t>Processes</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extLst>
      <p:ext uri="{BB962C8B-B14F-4D97-AF65-F5344CB8AC3E}">
        <p14:creationId xmlns:p14="http://schemas.microsoft.com/office/powerpoint/2010/main" xmlns="" val="2370375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2020824"/>
            <a:ext cx="8229600" cy="4075176"/>
          </a:xfrm>
          <a:prstGeom prst="rect">
            <a:avLst/>
          </a:prstGeom>
        </p:spPr>
        <p:txBody>
          <a:bodyPr>
            <a:normAutofit fontScale="85000" lnSpcReduction="20000"/>
          </a:bodyPr>
          <a:lstStyle/>
          <a:p>
            <a:r>
              <a:rPr lang="en-US" dirty="0" smtClean="0"/>
              <a:t>Through this system, any &amp; all information that managers need to operate a business is:</a:t>
            </a:r>
          </a:p>
          <a:p>
            <a:pPr marL="342900" indent="-342900" algn="l">
              <a:buFont typeface="Arial"/>
              <a:buChar char="•"/>
            </a:pPr>
            <a:r>
              <a:rPr lang="en-US" sz="2100" dirty="0" smtClean="0"/>
              <a:t>Collected</a:t>
            </a:r>
          </a:p>
          <a:p>
            <a:pPr marL="342900" indent="-342900" algn="l">
              <a:buFont typeface="Arial"/>
              <a:buChar char="•"/>
            </a:pPr>
            <a:r>
              <a:rPr lang="en-US" sz="2100" dirty="0" smtClean="0"/>
              <a:t>Processed</a:t>
            </a:r>
          </a:p>
          <a:p>
            <a:pPr marL="342900" indent="-342900" algn="l">
              <a:buFont typeface="Arial"/>
              <a:buChar char="•"/>
            </a:pPr>
            <a:r>
              <a:rPr lang="en-US" sz="2100" dirty="0" smtClean="0"/>
              <a:t>Stored</a:t>
            </a:r>
          </a:p>
          <a:p>
            <a:pPr marL="342900" indent="-342900" algn="l">
              <a:buFont typeface="Arial"/>
              <a:buChar char="•"/>
            </a:pPr>
            <a:r>
              <a:rPr lang="en-US" sz="2100" dirty="0" smtClean="0"/>
              <a:t>Disseminated</a:t>
            </a:r>
          </a:p>
          <a:p>
            <a:r>
              <a:rPr lang="en-US" dirty="0" smtClean="0"/>
              <a:t>Organization’s Information Systems are based on:</a:t>
            </a:r>
          </a:p>
          <a:p>
            <a:pPr marL="342900" indent="-342900" algn="l">
              <a:buFont typeface="Arial"/>
              <a:buChar char="•"/>
            </a:pPr>
            <a:r>
              <a:rPr lang="en-US" sz="2100" dirty="0" smtClean="0"/>
              <a:t>The choice of system </a:t>
            </a:r>
            <a:r>
              <a:rPr lang="en-US" sz="2100" dirty="0" smtClean="0"/>
              <a:t>technology</a:t>
            </a:r>
          </a:p>
          <a:p>
            <a:pPr marL="342900" indent="-342900" algn="l">
              <a:buFont typeface="Arial"/>
              <a:buChar char="•"/>
            </a:pPr>
            <a:r>
              <a:rPr lang="en-US" sz="2100" dirty="0" smtClean="0"/>
              <a:t>The </a:t>
            </a:r>
            <a:r>
              <a:rPr lang="en-US" sz="2100" dirty="0" smtClean="0"/>
              <a:t>choice of types of information systems needed.</a:t>
            </a:r>
          </a:p>
          <a:p>
            <a:pPr marL="342900" indent="-342900" algn="l">
              <a:buFont typeface="Arial"/>
              <a:buChar char="•"/>
            </a:pPr>
            <a:endParaRPr lang="en-US" dirty="0" smtClean="0"/>
          </a:p>
          <a:p>
            <a:pPr marL="342900" indent="-342900" algn="l">
              <a:buFont typeface="Arial"/>
              <a:buChar char="•"/>
            </a:pPr>
            <a:endParaRPr lang="en-US" sz="2400" dirty="0" smtClean="0"/>
          </a:p>
          <a:p>
            <a:pPr marL="342900" indent="-342900">
              <a:buFont typeface="Arial"/>
              <a:buChar char="•"/>
            </a:pPr>
            <a:endParaRPr lang="en-US" dirty="0"/>
          </a:p>
        </p:txBody>
      </p:sp>
      <p:sp>
        <p:nvSpPr>
          <p:cNvPr id="3" name="Title 2"/>
          <p:cNvSpPr>
            <a:spLocks noGrp="1"/>
          </p:cNvSpPr>
          <p:nvPr>
            <p:ph type="title"/>
          </p:nvPr>
        </p:nvSpPr>
        <p:spPr/>
        <p:txBody>
          <a:bodyPr>
            <a:normAutofit fontScale="90000"/>
          </a:bodyPr>
          <a:lstStyle/>
          <a:p>
            <a:pPr algn="ctr"/>
            <a:r>
              <a:rPr lang="en-US" dirty="0" smtClean="0"/>
              <a:t>Functional Strategies: </a:t>
            </a:r>
            <a:r>
              <a:rPr lang="en-US" dirty="0" smtClean="0"/>
              <a:t/>
            </a:r>
            <a:br>
              <a:rPr lang="en-US" dirty="0" smtClean="0"/>
            </a:br>
            <a:r>
              <a:rPr lang="en-US" dirty="0" smtClean="0"/>
              <a:t>Information </a:t>
            </a:r>
            <a:r>
              <a:rPr lang="en-US" dirty="0" smtClean="0"/>
              <a:t>Systems</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extLst>
      <p:ext uri="{BB962C8B-B14F-4D97-AF65-F5344CB8AC3E}">
        <p14:creationId xmlns:p14="http://schemas.microsoft.com/office/powerpoint/2010/main" xmlns="" val="319923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2020824"/>
            <a:ext cx="8229600" cy="4075176"/>
          </a:xfrm>
          <a:prstGeom prst="rect">
            <a:avLst/>
          </a:prstGeom>
        </p:spPr>
        <p:txBody>
          <a:bodyPr>
            <a:normAutofit fontScale="92500" lnSpcReduction="20000"/>
          </a:bodyPr>
          <a:lstStyle/>
          <a:p>
            <a:r>
              <a:rPr lang="en-US" dirty="0" smtClean="0"/>
              <a:t>Through this system, strategic decision makers are provided with financial information which plays a critical role in the future of any organization.</a:t>
            </a:r>
          </a:p>
          <a:p>
            <a:r>
              <a:rPr lang="en-US" dirty="0" smtClean="0"/>
              <a:t>Decisions would involve:</a:t>
            </a:r>
          </a:p>
          <a:p>
            <a:pPr marL="342900" indent="-342900" algn="l">
              <a:buFont typeface="Arial"/>
              <a:buChar char="•"/>
            </a:pPr>
            <a:r>
              <a:rPr lang="en-US" dirty="0" smtClean="0"/>
              <a:t>Collecting &amp; using financial/accounting data</a:t>
            </a:r>
          </a:p>
          <a:p>
            <a:pPr marL="342900" indent="-342900" algn="l">
              <a:buFont typeface="Arial"/>
              <a:buChar char="•"/>
            </a:pPr>
            <a:r>
              <a:rPr lang="en-US" dirty="0" smtClean="0"/>
              <a:t>Evaluating financial performance</a:t>
            </a:r>
          </a:p>
          <a:p>
            <a:pPr marL="342900" indent="-342900" algn="l">
              <a:buFont typeface="Arial"/>
              <a:buChar char="•"/>
            </a:pPr>
            <a:r>
              <a:rPr lang="en-US" dirty="0" smtClean="0"/>
              <a:t>Doing financial ‘forecasting’ &amp; budgeting</a:t>
            </a:r>
          </a:p>
          <a:p>
            <a:pPr marL="342900" indent="-342900" algn="l">
              <a:buFont typeface="Arial"/>
              <a:buChar char="•"/>
            </a:pPr>
            <a:r>
              <a:rPr lang="en-US" dirty="0" smtClean="0"/>
              <a:t>Determining equity/debt, both short- and </a:t>
            </a:r>
            <a:r>
              <a:rPr lang="en-US" dirty="0" smtClean="0"/>
              <a:t>long-term</a:t>
            </a:r>
          </a:p>
          <a:p>
            <a:pPr marL="342900" indent="-342900" algn="l">
              <a:buFont typeface="Arial"/>
              <a:buChar char="•"/>
            </a:pPr>
            <a:r>
              <a:rPr lang="en-US" dirty="0" smtClean="0"/>
              <a:t>Managing </a:t>
            </a:r>
            <a:r>
              <a:rPr lang="en-US" dirty="0" smtClean="0"/>
              <a:t>the financial-accounting functional area</a:t>
            </a:r>
            <a:endParaRPr lang="en-US" dirty="0"/>
          </a:p>
        </p:txBody>
      </p:sp>
      <p:sp>
        <p:nvSpPr>
          <p:cNvPr id="3" name="Title 2"/>
          <p:cNvSpPr>
            <a:spLocks noGrp="1"/>
          </p:cNvSpPr>
          <p:nvPr>
            <p:ph type="title"/>
          </p:nvPr>
        </p:nvSpPr>
        <p:spPr/>
        <p:txBody>
          <a:bodyPr>
            <a:normAutofit fontScale="90000"/>
          </a:bodyPr>
          <a:lstStyle/>
          <a:p>
            <a:pPr algn="ctr"/>
            <a:r>
              <a:rPr lang="en-US" dirty="0" smtClean="0"/>
              <a:t>Functional Strategies: </a:t>
            </a:r>
            <a:r>
              <a:rPr lang="en-US" dirty="0" smtClean="0"/>
              <a:t/>
            </a:r>
            <a:br>
              <a:rPr lang="en-US" dirty="0" smtClean="0"/>
            </a:br>
            <a:r>
              <a:rPr lang="en-US" dirty="0" smtClean="0"/>
              <a:t>Financial-Accounting </a:t>
            </a:r>
            <a:r>
              <a:rPr lang="en-US" dirty="0" smtClean="0"/>
              <a:t>S</a:t>
            </a:r>
            <a:r>
              <a:rPr lang="en-US" dirty="0" smtClean="0"/>
              <a:t>ystems</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extLst>
      <p:ext uri="{BB962C8B-B14F-4D97-AF65-F5344CB8AC3E}">
        <p14:creationId xmlns:p14="http://schemas.microsoft.com/office/powerpoint/2010/main" xmlns="" val="1748461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t>
            </a:r>
            <a:r>
              <a:rPr lang="en-US" dirty="0" smtClean="0"/>
              <a:t/>
            </a:r>
            <a:br>
              <a:rPr lang="en-US" dirty="0" smtClean="0"/>
            </a:br>
            <a:r>
              <a:rPr lang="en-US" dirty="0" smtClean="0"/>
              <a:t>Functional </a:t>
            </a:r>
            <a:r>
              <a:rPr lang="en-US" dirty="0" smtClean="0"/>
              <a:t>Strategies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Implementing the strategies = actually doing them</a:t>
            </a:r>
          </a:p>
          <a:p>
            <a:pPr>
              <a:buNone/>
            </a:pPr>
            <a:r>
              <a:rPr lang="en-US" dirty="0" smtClean="0"/>
              <a:t>	</a:t>
            </a:r>
            <a:r>
              <a:rPr lang="en-US" sz="2400" dirty="0" smtClean="0"/>
              <a:t>-Nike’s marketing slogan, “Just Do It.”</a:t>
            </a:r>
          </a:p>
          <a:p>
            <a:r>
              <a:rPr lang="en-US" dirty="0" smtClean="0"/>
              <a:t>Involves deciding what work processes &amp; activities need to be done in the functional area, making sure there are the right resources to do so, and then just doing it.</a:t>
            </a:r>
          </a:p>
          <a:p>
            <a:r>
              <a:rPr lang="en-US" dirty="0" smtClean="0"/>
              <a:t>Coordinating the different functional areas is one of the keys to managing strategically.</a:t>
            </a:r>
          </a:p>
          <a:p>
            <a:pPr>
              <a:buNone/>
            </a:pPr>
            <a:r>
              <a:rPr lang="en-US" dirty="0" smtClean="0"/>
              <a:t>	</a:t>
            </a:r>
            <a:r>
              <a:rPr lang="en-US" sz="2400" dirty="0" smtClean="0"/>
              <a:t>-Separate “chimneys” or “silos” created to keep org. from utilizing key resources  &amp; being able to develop each into a sustainable competitive advantage.  </a:t>
            </a:r>
            <a:endParaRPr lang="en-US" sz="2400"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Our Presentation</a:t>
            </a:r>
            <a:endParaRPr lang="en-US" u="sng" dirty="0"/>
          </a:p>
        </p:txBody>
      </p:sp>
      <p:sp>
        <p:nvSpPr>
          <p:cNvPr id="3" name="Content Placeholder 2"/>
          <p:cNvSpPr>
            <a:spLocks noGrp="1"/>
          </p:cNvSpPr>
          <p:nvPr>
            <p:ph idx="1"/>
          </p:nvPr>
        </p:nvSpPr>
        <p:spPr>
          <a:xfrm>
            <a:off x="549275" y="1790463"/>
            <a:ext cx="8042276" cy="4343400"/>
          </a:xfrm>
        </p:spPr>
        <p:txBody>
          <a:bodyPr>
            <a:normAutofit/>
          </a:bodyPr>
          <a:lstStyle/>
          <a:p>
            <a:r>
              <a:rPr lang="en-US" sz="2800" dirty="0" smtClean="0"/>
              <a:t>How functional strategies are part of strategic management process</a:t>
            </a:r>
          </a:p>
          <a:p>
            <a:r>
              <a:rPr lang="en-US" sz="2800" dirty="0" smtClean="0"/>
              <a:t>The functional strategies an organization needs</a:t>
            </a:r>
          </a:p>
          <a:p>
            <a:r>
              <a:rPr lang="en-US" sz="2800" dirty="0" smtClean="0"/>
              <a:t>How functional strategies are implemented and evaluated</a:t>
            </a:r>
          </a:p>
          <a:p>
            <a:r>
              <a:rPr lang="en-US" sz="2800" dirty="0" smtClean="0"/>
              <a:t>Review</a:t>
            </a:r>
            <a:endParaRPr lang="en-US" sz="2800"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Evaluating Strategies &amp; </a:t>
            </a:r>
            <a:r>
              <a:rPr lang="en-US" dirty="0" smtClean="0"/>
              <a:t/>
            </a:r>
            <a:br>
              <a:rPr lang="en-US" dirty="0" smtClean="0"/>
            </a:br>
            <a:r>
              <a:rPr lang="en-US" dirty="0" smtClean="0"/>
              <a:t>Making </a:t>
            </a:r>
            <a:r>
              <a:rPr lang="en-US" dirty="0" smtClean="0"/>
              <a:t>Changes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Strategy evaluation at the functional level involves using specific performance measures, both quantitative &amp; qualitative, for each functional area. </a:t>
            </a:r>
          </a:p>
          <a:p>
            <a:pPr>
              <a:buNone/>
            </a:pPr>
            <a:r>
              <a:rPr lang="en-US" dirty="0" smtClean="0"/>
              <a:t>	</a:t>
            </a:r>
            <a:r>
              <a:rPr lang="en-US" sz="2400" dirty="0" smtClean="0"/>
              <a:t>-Ex: How many product coupons were redeemed from the seasonal sales promotion program? </a:t>
            </a:r>
          </a:p>
          <a:p>
            <a:r>
              <a:rPr lang="en-US" dirty="0" smtClean="0"/>
              <a:t>Actual performance measures must be compared against some standard (benchmarking)</a:t>
            </a:r>
          </a:p>
          <a:p>
            <a:pPr>
              <a:buNone/>
            </a:pPr>
            <a:r>
              <a:rPr lang="en-US" dirty="0" smtClean="0"/>
              <a:t>	</a:t>
            </a:r>
            <a:r>
              <a:rPr lang="en-US" sz="2400" dirty="0" smtClean="0"/>
              <a:t>-What was </a:t>
            </a:r>
            <a:r>
              <a:rPr lang="en-US" sz="2400" i="1" dirty="0" smtClean="0"/>
              <a:t>done</a:t>
            </a:r>
            <a:r>
              <a:rPr lang="en-US" sz="2400" dirty="0" smtClean="0"/>
              <a:t>, what was </a:t>
            </a:r>
            <a:r>
              <a:rPr lang="en-US" sz="2400" i="1" dirty="0" smtClean="0"/>
              <a:t>supposed</a:t>
            </a:r>
            <a:r>
              <a:rPr lang="en-US" sz="2400" dirty="0" smtClean="0"/>
              <a:t> to be done, assessing any variances, &amp; trying to determine what </a:t>
            </a:r>
            <a:r>
              <a:rPr lang="en-US" sz="2400" i="1" dirty="0" smtClean="0"/>
              <a:t>happened</a:t>
            </a:r>
            <a:r>
              <a:rPr lang="en-US" sz="2400" dirty="0" smtClean="0"/>
              <a:t>.</a:t>
            </a:r>
            <a:endParaRPr lang="en-US" dirty="0" smtClean="0"/>
          </a:p>
          <a:p>
            <a:r>
              <a:rPr lang="en-US" dirty="0" smtClean="0"/>
              <a:t>These standards are the strategic goals established in each functional area.</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Evaluating Strategies &amp; </a:t>
            </a:r>
            <a:r>
              <a:rPr lang="en-US" dirty="0" smtClean="0"/>
              <a:t/>
            </a:r>
            <a:br>
              <a:rPr lang="en-US" dirty="0" smtClean="0"/>
            </a:br>
            <a:r>
              <a:rPr lang="en-US" dirty="0" smtClean="0"/>
              <a:t>Making </a:t>
            </a:r>
            <a:r>
              <a:rPr lang="en-US" dirty="0" smtClean="0"/>
              <a:t>Changes</a:t>
            </a:r>
            <a:endParaRPr lang="en-US" dirty="0"/>
          </a:p>
        </p:txBody>
      </p:sp>
      <p:sp>
        <p:nvSpPr>
          <p:cNvPr id="3" name="Content Placeholder 2"/>
          <p:cNvSpPr>
            <a:spLocks noGrp="1"/>
          </p:cNvSpPr>
          <p:nvPr>
            <p:ph sz="quarter" idx="1"/>
          </p:nvPr>
        </p:nvSpPr>
        <p:spPr/>
        <p:txBody>
          <a:bodyPr/>
          <a:lstStyle/>
          <a:p>
            <a:r>
              <a:rPr lang="en-US" dirty="0" smtClean="0"/>
              <a:t>If actual performance measures do not measure up to standards &amp; we think a change in the functional strategy is needed, figure out if it is important &amp; controllable</a:t>
            </a:r>
          </a:p>
          <a:p>
            <a:r>
              <a:rPr lang="en-US" dirty="0" smtClean="0"/>
              <a:t>Then go back to the 1</a:t>
            </a:r>
            <a:r>
              <a:rPr lang="en-US" baseline="30000" dirty="0" smtClean="0"/>
              <a:t>st</a:t>
            </a:r>
            <a:r>
              <a:rPr lang="en-US" dirty="0" smtClean="0"/>
              <a:t> steps in strategic management in action- analyzing the current situation &amp; then formulating appropriate strategies</a:t>
            </a:r>
          </a:p>
          <a:p>
            <a:r>
              <a:rPr lang="en-US" dirty="0" smtClean="0"/>
              <a:t>It is a continual process </a:t>
            </a:r>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Coordinating Organizational Strategies</a:t>
            </a:r>
            <a:endParaRPr lang="en-US" dirty="0"/>
          </a:p>
        </p:txBody>
      </p:sp>
      <p:sp>
        <p:nvSpPr>
          <p:cNvPr id="5" name="Content Placeholder 4"/>
          <p:cNvSpPr>
            <a:spLocks noGrp="1"/>
          </p:cNvSpPr>
          <p:nvPr>
            <p:ph idx="1"/>
          </p:nvPr>
        </p:nvSpPr>
        <p:spPr/>
        <p:txBody>
          <a:bodyPr>
            <a:normAutofit/>
          </a:bodyPr>
          <a:lstStyle/>
          <a:p>
            <a:r>
              <a:rPr lang="en-US" dirty="0" smtClean="0"/>
              <a:t>Each organizational level (functional, business, corporate} needs to coordinate with and support the other levels in order to develop  sustainable competitive advantages</a:t>
            </a:r>
          </a:p>
          <a:p>
            <a:r>
              <a:rPr lang="en-US" dirty="0" smtClean="0"/>
              <a:t>An organization is a </a:t>
            </a:r>
            <a:r>
              <a:rPr lang="en-US" i="1" dirty="0" smtClean="0"/>
              <a:t>system</a:t>
            </a:r>
            <a:r>
              <a:rPr lang="en-US" dirty="0" smtClean="0"/>
              <a:t> with interrelated and interdependent parts</a:t>
            </a:r>
          </a:p>
          <a:p>
            <a:pPr lvl="2"/>
            <a:r>
              <a:rPr lang="en-US" dirty="0" smtClean="0"/>
              <a:t>Depending on what corporate and competitive strategies are being pursued, certain functional areas might be more important in carrying out those strategies</a:t>
            </a:r>
            <a:endParaRPr lang="en-US" dirty="0"/>
          </a:p>
        </p:txBody>
      </p:sp>
      <p:pic>
        <p:nvPicPr>
          <p:cNvPr id="6" name="Picture 5"/>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Coordinating Organizational Strategies</a:t>
            </a:r>
            <a:endParaRPr lang="en-US" dirty="0"/>
          </a:p>
        </p:txBody>
      </p:sp>
      <p:sp>
        <p:nvSpPr>
          <p:cNvPr id="3" name="Content Placeholder 2"/>
          <p:cNvSpPr>
            <a:spLocks noGrp="1"/>
          </p:cNvSpPr>
          <p:nvPr>
            <p:ph idx="1"/>
          </p:nvPr>
        </p:nvSpPr>
        <p:spPr/>
        <p:txBody>
          <a:bodyPr/>
          <a:lstStyle/>
          <a:p>
            <a:r>
              <a:rPr lang="en-US" dirty="0" smtClean="0"/>
              <a:t>If strategic changes are being made at other levels of the organization, changes in functional strategies might be warranted</a:t>
            </a:r>
          </a:p>
          <a:p>
            <a:pPr lvl="1"/>
            <a:r>
              <a:rPr lang="en-US" dirty="0" smtClean="0"/>
              <a:t>Marketing, HR, production-operations, etc.</a:t>
            </a:r>
          </a:p>
          <a:p>
            <a:r>
              <a:rPr lang="en-US" dirty="0" smtClean="0"/>
              <a:t>Toyota: functional level strategies have been finely tuned and are contributing to the company’s success. </a:t>
            </a:r>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Takeaways</a:t>
            </a:r>
            <a:endParaRPr lang="en-US" dirty="0"/>
          </a:p>
        </p:txBody>
      </p:sp>
      <p:sp>
        <p:nvSpPr>
          <p:cNvPr id="3" name="Content Placeholder 2"/>
          <p:cNvSpPr>
            <a:spLocks noGrp="1"/>
          </p:cNvSpPr>
          <p:nvPr>
            <p:ph idx="1"/>
          </p:nvPr>
        </p:nvSpPr>
        <p:spPr/>
        <p:txBody>
          <a:bodyPr/>
          <a:lstStyle/>
          <a:p>
            <a:r>
              <a:rPr lang="en-US" dirty="0" smtClean="0"/>
              <a:t>An organization needs functional strategies, which there are three functional concerns : the product, the people and the support process.</a:t>
            </a:r>
          </a:p>
          <a:p>
            <a:r>
              <a:rPr lang="en-US" dirty="0" smtClean="0"/>
              <a:t>Once there is a need for a functional strategy to emerge, you must implement it, evaluate it, and then make any necessary changes. This  process is a continual process in the three functional areas of the product, the people, and the </a:t>
            </a:r>
            <a:r>
              <a:rPr lang="en-US" smtClean="0"/>
              <a:t>support process. </a:t>
            </a:r>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650004" y="4755571"/>
            <a:ext cx="3493997" cy="2102429"/>
          </a:xfrm>
          <a:prstGeom prst="rect">
            <a:avLst/>
          </a:prstGeom>
        </p:spPr>
      </p:pic>
      <p:sp>
        <p:nvSpPr>
          <p:cNvPr id="2" name="Title 1"/>
          <p:cNvSpPr>
            <a:spLocks noGrp="1"/>
          </p:cNvSpPr>
          <p:nvPr>
            <p:ph type="title"/>
          </p:nvPr>
        </p:nvSpPr>
        <p:spPr>
          <a:xfrm>
            <a:off x="0" y="0"/>
            <a:ext cx="8042276" cy="1336956"/>
          </a:xfrm>
        </p:spPr>
        <p:txBody>
          <a:bodyPr/>
          <a:lstStyle/>
          <a:p>
            <a:r>
              <a:rPr lang="en-US" u="sng" dirty="0" smtClean="0"/>
              <a:t>FUNCTIONAL STRATEGIES</a:t>
            </a:r>
            <a:endParaRPr lang="en-US" u="sng" dirty="0"/>
          </a:p>
        </p:txBody>
      </p:sp>
      <p:sp>
        <p:nvSpPr>
          <p:cNvPr id="3" name="Content Placeholder 2"/>
          <p:cNvSpPr>
            <a:spLocks noGrp="1"/>
          </p:cNvSpPr>
          <p:nvPr>
            <p:ph idx="1"/>
          </p:nvPr>
        </p:nvSpPr>
        <p:spPr>
          <a:xfrm>
            <a:off x="259175" y="1600201"/>
            <a:ext cx="8591551" cy="3660732"/>
          </a:xfrm>
        </p:spPr>
        <p:txBody>
          <a:bodyPr/>
          <a:lstStyle/>
          <a:p>
            <a:r>
              <a:rPr lang="en-US" sz="3200" dirty="0" smtClean="0"/>
              <a:t>Definition?</a:t>
            </a:r>
            <a:r>
              <a:rPr lang="en-US" sz="2800" dirty="0" smtClean="0"/>
              <a:t> </a:t>
            </a:r>
            <a:r>
              <a:rPr lang="en-US" dirty="0" smtClean="0"/>
              <a:t/>
            </a:r>
            <a:br>
              <a:rPr lang="en-US" dirty="0" smtClean="0"/>
            </a:br>
            <a:r>
              <a:rPr lang="en-US" dirty="0" smtClean="0"/>
              <a:t>	</a:t>
            </a:r>
            <a:r>
              <a:rPr lang="en-US" sz="1800" dirty="0" smtClean="0"/>
              <a:t>-goal-directed plans and actions of the organization’s functional 	areas (Nike’s production, marketing, R&amp;D).</a:t>
            </a:r>
          </a:p>
          <a:p>
            <a:r>
              <a:rPr lang="en-US" sz="3200" dirty="0" smtClean="0"/>
              <a:t>How do </a:t>
            </a:r>
            <a:r>
              <a:rPr lang="en-US" sz="3200" dirty="0" smtClean="0">
                <a:solidFill>
                  <a:srgbClr val="FF0000"/>
                </a:solidFill>
              </a:rPr>
              <a:t>functional strategies</a:t>
            </a:r>
            <a:r>
              <a:rPr lang="en-US" sz="3200" dirty="0" smtClean="0"/>
              <a:t> fit into SM process?</a:t>
            </a:r>
            <a:r>
              <a:rPr lang="en-US" dirty="0" smtClean="0"/>
              <a:t/>
            </a:r>
            <a:br>
              <a:rPr lang="en-US" dirty="0" smtClean="0"/>
            </a:br>
            <a:r>
              <a:rPr lang="en-US" dirty="0" smtClean="0"/>
              <a:t>	</a:t>
            </a:r>
            <a:r>
              <a:rPr lang="en-US" sz="1800" dirty="0" smtClean="0"/>
              <a:t>-book ex: </a:t>
            </a:r>
            <a:r>
              <a:rPr lang="en-US" sz="1800" u="sng" dirty="0" smtClean="0">
                <a:solidFill>
                  <a:srgbClr val="FF0000"/>
                </a:solidFill>
              </a:rPr>
              <a:t>functional strategies</a:t>
            </a:r>
            <a:r>
              <a:rPr lang="en-US" sz="1800" b="1" dirty="0" smtClean="0"/>
              <a:t>=</a:t>
            </a:r>
            <a:r>
              <a:rPr lang="en-US" sz="1800" dirty="0" smtClean="0"/>
              <a:t>puzzle pieces; </a:t>
            </a:r>
            <a:br>
              <a:rPr lang="en-US" sz="1800" dirty="0" smtClean="0"/>
            </a:br>
            <a:r>
              <a:rPr lang="en-US" sz="1800" dirty="0" smtClean="0"/>
              <a:t>	 </a:t>
            </a:r>
            <a:r>
              <a:rPr lang="en-US" sz="1800" u="sng" dirty="0" smtClean="0"/>
              <a:t>overall corporate direction of company</a:t>
            </a:r>
            <a:r>
              <a:rPr lang="en-US" sz="1800" b="1" dirty="0" smtClean="0"/>
              <a:t>=</a:t>
            </a:r>
            <a:r>
              <a:rPr lang="en-US" sz="1800" dirty="0" smtClean="0"/>
              <a:t>completed puzzle</a:t>
            </a:r>
            <a:endParaRPr lang="en-US" sz="1800" dirty="0"/>
          </a:p>
        </p:txBody>
      </p:sp>
      <p:pic>
        <p:nvPicPr>
          <p:cNvPr id="4" name="Picture 3"/>
          <p:cNvPicPr>
            <a:picLocks noChangeAspect="1"/>
          </p:cNvPicPr>
          <p:nvPr/>
        </p:nvPicPr>
        <p:blipFill>
          <a:blip r:embed="rId3"/>
          <a:stretch>
            <a:fillRect/>
          </a:stretch>
        </p:blipFill>
        <p:spPr>
          <a:xfrm>
            <a:off x="7797799" y="0"/>
            <a:ext cx="1346200" cy="8001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4440237" cy="501775"/>
          </a:xfrm>
        </p:spPr>
        <p:txBody>
          <a:bodyPr/>
          <a:lstStyle/>
          <a:p>
            <a:r>
              <a:rPr lang="en-US" dirty="0" smtClean="0"/>
              <a:t>SM Process</a:t>
            </a:r>
            <a:endParaRPr lang="en-US" dirty="0"/>
          </a:p>
        </p:txBody>
      </p:sp>
      <p:sp>
        <p:nvSpPr>
          <p:cNvPr id="3" name="Content Placeholder 2"/>
          <p:cNvSpPr>
            <a:spLocks noGrp="1"/>
          </p:cNvSpPr>
          <p:nvPr>
            <p:ph idx="1"/>
          </p:nvPr>
        </p:nvSpPr>
        <p:spPr>
          <a:xfrm>
            <a:off x="565150" y="1819275"/>
            <a:ext cx="8042276" cy="2825749"/>
          </a:xfrm>
        </p:spPr>
        <p:txBody>
          <a:bodyPr/>
          <a:lstStyle/>
          <a:p>
            <a:endParaRPr lang="en-US" dirty="0"/>
          </a:p>
        </p:txBody>
      </p:sp>
      <p:sp>
        <p:nvSpPr>
          <p:cNvPr id="5" name="Footer Placeholder 3"/>
          <p:cNvSpPr>
            <a:spLocks noGrp="1"/>
          </p:cNvSpPr>
          <p:nvPr>
            <p:ph type="ftr" sz="quarter" idx="11"/>
          </p:nvPr>
        </p:nvSpPr>
        <p:spPr>
          <a:xfrm>
            <a:off x="3276600" y="6248400"/>
            <a:ext cx="2895600" cy="457200"/>
          </a:xfrm>
        </p:spPr>
        <p:txBody>
          <a:bodyPr/>
          <a:lstStyle/>
          <a:p>
            <a:r>
              <a:rPr lang="en-US"/>
              <a:t>© Prentice-Hall 2005</a:t>
            </a:r>
          </a:p>
        </p:txBody>
      </p:sp>
      <p:sp>
        <p:nvSpPr>
          <p:cNvPr id="6" name="Slide Number Placeholder 4"/>
          <p:cNvSpPr>
            <a:spLocks noGrp="1"/>
          </p:cNvSpPr>
          <p:nvPr>
            <p:ph type="sldNum" sz="quarter" idx="12"/>
          </p:nvPr>
        </p:nvSpPr>
        <p:spPr>
          <a:xfrm>
            <a:off x="7419975" y="4187824"/>
            <a:ext cx="1295400" cy="457200"/>
          </a:xfrm>
        </p:spPr>
        <p:txBody>
          <a:bodyPr/>
          <a:lstStyle/>
          <a:p>
            <a:r>
              <a:rPr lang="en-US"/>
              <a:t>               1-</a:t>
            </a:r>
            <a:fld id="{56694563-59D8-5948-9866-BD3EB0EF064B}" type="slidenum">
              <a:rPr lang="en-US"/>
              <a:pPr/>
              <a:t>4</a:t>
            </a:fld>
            <a:endParaRPr lang="en-US"/>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
        <p:nvSpPr>
          <p:cNvPr id="14" name="Line 11"/>
          <p:cNvSpPr>
            <a:spLocks noChangeShapeType="1"/>
          </p:cNvSpPr>
          <p:nvPr/>
        </p:nvSpPr>
        <p:spPr bwMode="auto">
          <a:xfrm>
            <a:off x="1971675" y="1368424"/>
            <a:ext cx="4572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15" name="Line 12"/>
          <p:cNvSpPr>
            <a:spLocks noChangeShapeType="1"/>
          </p:cNvSpPr>
          <p:nvPr/>
        </p:nvSpPr>
        <p:spPr bwMode="auto">
          <a:xfrm>
            <a:off x="4257675" y="1368424"/>
            <a:ext cx="4572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16" name="Line 13"/>
          <p:cNvSpPr>
            <a:spLocks noChangeShapeType="1"/>
          </p:cNvSpPr>
          <p:nvPr/>
        </p:nvSpPr>
        <p:spPr bwMode="auto">
          <a:xfrm>
            <a:off x="6543675" y="1368424"/>
            <a:ext cx="4572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17" name="Line 14"/>
          <p:cNvSpPr>
            <a:spLocks noChangeShapeType="1"/>
          </p:cNvSpPr>
          <p:nvPr/>
        </p:nvSpPr>
        <p:spPr bwMode="auto">
          <a:xfrm>
            <a:off x="7953375" y="1647824"/>
            <a:ext cx="0" cy="254000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8" name="Line 15"/>
          <p:cNvSpPr>
            <a:spLocks noChangeShapeType="1"/>
          </p:cNvSpPr>
          <p:nvPr/>
        </p:nvSpPr>
        <p:spPr bwMode="auto">
          <a:xfrm flipH="1">
            <a:off x="1235075" y="4187824"/>
            <a:ext cx="6734175"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19" name="Line 16"/>
          <p:cNvSpPr>
            <a:spLocks noChangeShapeType="1"/>
          </p:cNvSpPr>
          <p:nvPr/>
        </p:nvSpPr>
        <p:spPr bwMode="auto">
          <a:xfrm flipH="1" flipV="1">
            <a:off x="5743575" y="3959224"/>
            <a:ext cx="7938" cy="2286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0" name="Line 17"/>
          <p:cNvSpPr>
            <a:spLocks noChangeShapeType="1"/>
          </p:cNvSpPr>
          <p:nvPr/>
        </p:nvSpPr>
        <p:spPr bwMode="auto">
          <a:xfrm flipV="1">
            <a:off x="3457575" y="3959224"/>
            <a:ext cx="0" cy="2286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1" name="Line 18"/>
          <p:cNvSpPr>
            <a:spLocks noChangeShapeType="1"/>
          </p:cNvSpPr>
          <p:nvPr/>
        </p:nvSpPr>
        <p:spPr bwMode="auto">
          <a:xfrm flipV="1">
            <a:off x="1260475" y="3959224"/>
            <a:ext cx="0" cy="2286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2" name="Line 19"/>
          <p:cNvSpPr>
            <a:spLocks noChangeShapeType="1"/>
          </p:cNvSpPr>
          <p:nvPr/>
        </p:nvSpPr>
        <p:spPr bwMode="auto">
          <a:xfrm>
            <a:off x="5751513" y="1604962"/>
            <a:ext cx="4762" cy="538162"/>
          </a:xfrm>
          <a:prstGeom prst="line">
            <a:avLst/>
          </a:prstGeom>
          <a:noFill/>
          <a:ln w="38100">
            <a:solidFill>
              <a:srgbClr val="000066"/>
            </a:solidFill>
            <a:round/>
            <a:headEnd/>
            <a:tailEnd/>
          </a:ln>
          <a:effectLst/>
        </p:spPr>
        <p:txBody>
          <a:bodyPr wrap="none" anchor="ctr">
            <a:prstTxWarp prst="textNoShape">
              <a:avLst/>
            </a:prstTxWarp>
          </a:bodyPr>
          <a:lstStyle/>
          <a:p>
            <a:endParaRPr lang="en-US"/>
          </a:p>
        </p:txBody>
      </p:sp>
      <p:sp>
        <p:nvSpPr>
          <p:cNvPr id="23" name="Line 20"/>
          <p:cNvSpPr>
            <a:spLocks noChangeShapeType="1"/>
          </p:cNvSpPr>
          <p:nvPr/>
        </p:nvSpPr>
        <p:spPr bwMode="auto">
          <a:xfrm flipV="1">
            <a:off x="5756275" y="1520824"/>
            <a:ext cx="1358900" cy="609600"/>
          </a:xfrm>
          <a:prstGeom prst="line">
            <a:avLst/>
          </a:prstGeom>
          <a:noFill/>
          <a:ln w="38100">
            <a:solidFill>
              <a:srgbClr val="000066"/>
            </a:solidFill>
            <a:round/>
            <a:headEnd/>
            <a:tailEnd/>
          </a:ln>
          <a:effectLst/>
        </p:spPr>
        <p:txBody>
          <a:bodyPr wrap="none" anchor="ctr">
            <a:prstTxWarp prst="textNoShape">
              <a:avLst/>
            </a:prstTxWarp>
          </a:bodyPr>
          <a:lstStyle/>
          <a:p>
            <a:endParaRPr lang="en-US"/>
          </a:p>
        </p:txBody>
      </p:sp>
      <p:sp>
        <p:nvSpPr>
          <p:cNvPr id="24" name="Line 21"/>
          <p:cNvSpPr>
            <a:spLocks noChangeShapeType="1"/>
          </p:cNvSpPr>
          <p:nvPr/>
        </p:nvSpPr>
        <p:spPr bwMode="auto">
          <a:xfrm flipH="1" flipV="1">
            <a:off x="4219575" y="1520824"/>
            <a:ext cx="1536700" cy="609600"/>
          </a:xfrm>
          <a:prstGeom prst="line">
            <a:avLst/>
          </a:prstGeom>
          <a:noFill/>
          <a:ln w="38100">
            <a:solidFill>
              <a:srgbClr val="000066"/>
            </a:solidFill>
            <a:round/>
            <a:headEnd/>
            <a:tailEnd/>
          </a:ln>
          <a:effectLst/>
        </p:spPr>
        <p:txBody>
          <a:bodyPr wrap="none" anchor="ctr">
            <a:prstTxWarp prst="textNoShape">
              <a:avLst/>
            </a:prstTxWarp>
          </a:bodyPr>
          <a:lstStyle/>
          <a:p>
            <a:endParaRPr lang="en-US"/>
          </a:p>
        </p:txBody>
      </p:sp>
      <p:sp>
        <p:nvSpPr>
          <p:cNvPr id="25" name="AutoShape 22"/>
          <p:cNvSpPr>
            <a:spLocks noChangeArrowheads="1"/>
          </p:cNvSpPr>
          <p:nvPr/>
        </p:nvSpPr>
        <p:spPr bwMode="auto">
          <a:xfrm>
            <a:off x="180975" y="1063624"/>
            <a:ext cx="1828800" cy="609600"/>
          </a:xfrm>
          <a:prstGeom prst="flowChartTerminator">
            <a:avLst/>
          </a:prstGeom>
          <a:solidFill>
            <a:srgbClr val="33CCFF"/>
          </a:solidFill>
          <a:ln w="38100">
            <a:solidFill>
              <a:srgbClr val="333399"/>
            </a:solidFill>
            <a:miter lim="800000"/>
            <a:headEnd/>
            <a:tailEnd/>
          </a:ln>
          <a:effectLst/>
        </p:spPr>
        <p:txBody>
          <a:bodyPr wrap="none" anchor="ctr">
            <a:prstTxWarp prst="textNoShape">
              <a:avLst/>
            </a:prstTxWarp>
          </a:bodyPr>
          <a:lstStyle/>
          <a:p>
            <a:pPr algn="ctr">
              <a:lnSpc>
                <a:spcPct val="90000"/>
              </a:lnSpc>
            </a:pPr>
            <a:r>
              <a:rPr lang="en-US" sz="2000" b="1">
                <a:solidFill>
                  <a:schemeClr val="tx2"/>
                </a:solidFill>
                <a:latin typeface="Arial Narrow" charset="0"/>
              </a:rPr>
              <a:t>Situation</a:t>
            </a:r>
          </a:p>
          <a:p>
            <a:pPr algn="ctr">
              <a:lnSpc>
                <a:spcPct val="90000"/>
              </a:lnSpc>
            </a:pPr>
            <a:r>
              <a:rPr lang="en-US" sz="2000" b="1">
                <a:solidFill>
                  <a:schemeClr val="tx2"/>
                </a:solidFill>
                <a:latin typeface="Arial Narrow" charset="0"/>
              </a:rPr>
              <a:t>Analysis</a:t>
            </a:r>
          </a:p>
        </p:txBody>
      </p:sp>
      <p:sp>
        <p:nvSpPr>
          <p:cNvPr id="26" name="AutoShape 23"/>
          <p:cNvSpPr>
            <a:spLocks noChangeArrowheads="1"/>
          </p:cNvSpPr>
          <p:nvPr/>
        </p:nvSpPr>
        <p:spPr bwMode="auto">
          <a:xfrm>
            <a:off x="2466975" y="1063624"/>
            <a:ext cx="1828800" cy="609600"/>
          </a:xfrm>
          <a:prstGeom prst="flowChartTerminator">
            <a:avLst/>
          </a:prstGeom>
          <a:solidFill>
            <a:srgbClr val="33CCFF"/>
          </a:solidFill>
          <a:ln w="38100">
            <a:solidFill>
              <a:srgbClr val="333399"/>
            </a:solidFill>
            <a:miter lim="800000"/>
            <a:headEnd/>
            <a:tailEnd/>
          </a:ln>
          <a:effectLst/>
        </p:spPr>
        <p:txBody>
          <a:bodyPr wrap="none" anchor="ctr">
            <a:prstTxWarp prst="textNoShape">
              <a:avLst/>
            </a:prstTxWarp>
          </a:bodyPr>
          <a:lstStyle/>
          <a:p>
            <a:pPr algn="ctr">
              <a:lnSpc>
                <a:spcPct val="90000"/>
              </a:lnSpc>
            </a:pPr>
            <a:r>
              <a:rPr lang="en-US" sz="2000" b="1" dirty="0">
                <a:solidFill>
                  <a:schemeClr val="tx2"/>
                </a:solidFill>
                <a:latin typeface="Arial Narrow" charset="0"/>
              </a:rPr>
              <a:t>Strategy</a:t>
            </a:r>
          </a:p>
          <a:p>
            <a:pPr algn="ctr">
              <a:lnSpc>
                <a:spcPct val="90000"/>
              </a:lnSpc>
            </a:pPr>
            <a:r>
              <a:rPr lang="en-US" sz="2000" b="1" dirty="0">
                <a:solidFill>
                  <a:schemeClr val="tx2"/>
                </a:solidFill>
                <a:latin typeface="Arial Narrow" charset="0"/>
              </a:rPr>
              <a:t>Formulation</a:t>
            </a:r>
          </a:p>
        </p:txBody>
      </p:sp>
      <p:sp>
        <p:nvSpPr>
          <p:cNvPr id="27" name="AutoShape 24"/>
          <p:cNvSpPr>
            <a:spLocks noChangeArrowheads="1"/>
          </p:cNvSpPr>
          <p:nvPr/>
        </p:nvSpPr>
        <p:spPr bwMode="auto">
          <a:xfrm>
            <a:off x="4752975" y="1063624"/>
            <a:ext cx="1828800" cy="609600"/>
          </a:xfrm>
          <a:prstGeom prst="flowChartTerminator">
            <a:avLst/>
          </a:prstGeom>
          <a:solidFill>
            <a:srgbClr val="33CCFF"/>
          </a:solidFill>
          <a:ln w="38100">
            <a:solidFill>
              <a:srgbClr val="333399"/>
            </a:solidFill>
            <a:miter lim="800000"/>
            <a:headEnd/>
            <a:tailEnd/>
          </a:ln>
          <a:effectLst/>
        </p:spPr>
        <p:txBody>
          <a:bodyPr wrap="none" anchor="ctr">
            <a:prstTxWarp prst="textNoShape">
              <a:avLst/>
            </a:prstTxWarp>
          </a:bodyPr>
          <a:lstStyle/>
          <a:p>
            <a:pPr algn="ctr">
              <a:lnSpc>
                <a:spcPct val="90000"/>
              </a:lnSpc>
            </a:pPr>
            <a:r>
              <a:rPr lang="en-US" sz="2000" b="1">
                <a:solidFill>
                  <a:schemeClr val="tx2"/>
                </a:solidFill>
                <a:latin typeface="Arial Narrow" charset="0"/>
              </a:rPr>
              <a:t>Strategy</a:t>
            </a:r>
          </a:p>
          <a:p>
            <a:pPr algn="ctr">
              <a:lnSpc>
                <a:spcPct val="90000"/>
              </a:lnSpc>
            </a:pPr>
            <a:r>
              <a:rPr lang="en-US" sz="2000" b="1">
                <a:solidFill>
                  <a:schemeClr val="tx2"/>
                </a:solidFill>
                <a:latin typeface="Arial Narrow" charset="0"/>
              </a:rPr>
              <a:t>Implementation</a:t>
            </a:r>
          </a:p>
        </p:txBody>
      </p:sp>
      <p:sp>
        <p:nvSpPr>
          <p:cNvPr id="28" name="AutoShape 25"/>
          <p:cNvSpPr>
            <a:spLocks noChangeArrowheads="1"/>
          </p:cNvSpPr>
          <p:nvPr/>
        </p:nvSpPr>
        <p:spPr bwMode="auto">
          <a:xfrm>
            <a:off x="7038975" y="1063624"/>
            <a:ext cx="1828800" cy="609600"/>
          </a:xfrm>
          <a:prstGeom prst="flowChartTerminator">
            <a:avLst/>
          </a:prstGeom>
          <a:solidFill>
            <a:srgbClr val="33CCFF"/>
          </a:solidFill>
          <a:ln w="38100">
            <a:solidFill>
              <a:srgbClr val="333399"/>
            </a:solidFill>
            <a:miter lim="800000"/>
            <a:headEnd/>
            <a:tailEnd/>
          </a:ln>
          <a:effectLst/>
        </p:spPr>
        <p:txBody>
          <a:bodyPr wrap="none" anchor="ctr">
            <a:prstTxWarp prst="textNoShape">
              <a:avLst/>
            </a:prstTxWarp>
          </a:bodyPr>
          <a:lstStyle/>
          <a:p>
            <a:pPr algn="ctr">
              <a:lnSpc>
                <a:spcPct val="90000"/>
              </a:lnSpc>
            </a:pPr>
            <a:r>
              <a:rPr lang="en-US" sz="2000" b="1">
                <a:solidFill>
                  <a:schemeClr val="tx2"/>
                </a:solidFill>
                <a:latin typeface="Arial Narrow" charset="0"/>
              </a:rPr>
              <a:t>Strategy</a:t>
            </a:r>
          </a:p>
          <a:p>
            <a:pPr algn="ctr">
              <a:lnSpc>
                <a:spcPct val="90000"/>
              </a:lnSpc>
            </a:pPr>
            <a:r>
              <a:rPr lang="en-US" sz="2000" b="1">
                <a:solidFill>
                  <a:schemeClr val="tx2"/>
                </a:solidFill>
                <a:latin typeface="Arial Narrow" charset="0"/>
              </a:rPr>
              <a:t>Evaluation</a:t>
            </a:r>
          </a:p>
        </p:txBody>
      </p:sp>
      <p:sp>
        <p:nvSpPr>
          <p:cNvPr id="29" name="AutoShape 26"/>
          <p:cNvSpPr>
            <a:spLocks noChangeArrowheads="1"/>
          </p:cNvSpPr>
          <p:nvPr/>
        </p:nvSpPr>
        <p:spPr bwMode="auto">
          <a:xfrm rot="10800000">
            <a:off x="568325" y="2173287"/>
            <a:ext cx="1411288" cy="1331912"/>
          </a:xfrm>
          <a:prstGeom prst="triangle">
            <a:avLst>
              <a:gd name="adj" fmla="val 49986"/>
            </a:avLst>
          </a:prstGeom>
          <a:solidFill>
            <a:srgbClr val="F8F8F8"/>
          </a:solidFill>
          <a:ln w="12700">
            <a:solidFill>
              <a:srgbClr val="000000"/>
            </a:solidFill>
            <a:miter lim="800000"/>
            <a:headEnd/>
            <a:tailEnd/>
          </a:ln>
          <a:effectLst/>
        </p:spPr>
        <p:txBody>
          <a:bodyPr wrap="none" anchor="ctr">
            <a:prstTxWarp prst="textNoShape">
              <a:avLst/>
            </a:prstTxWarp>
          </a:bodyPr>
          <a:lstStyle/>
          <a:p>
            <a:endParaRPr lang="en-US"/>
          </a:p>
        </p:txBody>
      </p:sp>
      <p:sp>
        <p:nvSpPr>
          <p:cNvPr id="30" name="AutoShape 27"/>
          <p:cNvSpPr>
            <a:spLocks noChangeArrowheads="1"/>
          </p:cNvSpPr>
          <p:nvPr/>
        </p:nvSpPr>
        <p:spPr bwMode="auto">
          <a:xfrm>
            <a:off x="344488" y="1836737"/>
            <a:ext cx="744537" cy="604837"/>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31" name="Rectangle 28"/>
          <p:cNvSpPr>
            <a:spLocks noChangeArrowheads="1"/>
          </p:cNvSpPr>
          <p:nvPr/>
        </p:nvSpPr>
        <p:spPr bwMode="auto">
          <a:xfrm>
            <a:off x="196850" y="2393949"/>
            <a:ext cx="1204913" cy="363538"/>
          </a:xfrm>
          <a:prstGeom prst="rect">
            <a:avLst/>
          </a:prstGeom>
          <a:noFill/>
          <a:ln w="12700">
            <a:noFill/>
            <a:miter lim="800000"/>
            <a:headEnd/>
            <a:tailEnd/>
          </a:ln>
          <a:effectLst/>
        </p:spPr>
        <p:txBody>
          <a:bodyPr lIns="90488" tIns="44450" rIns="90488" bIns="44450">
            <a:prstTxWarp prst="textNoShape">
              <a:avLst/>
            </a:prstTxWarp>
            <a:spAutoFit/>
          </a:bodyPr>
          <a:lstStyle/>
          <a:p>
            <a:r>
              <a:rPr lang="en-US" b="1" dirty="0">
                <a:solidFill>
                  <a:schemeClr val="tx2"/>
                </a:solidFill>
                <a:latin typeface="Arial Narrow" charset="0"/>
              </a:rPr>
              <a:t>Chapter </a:t>
            </a:r>
            <a:r>
              <a:rPr lang="en-US" b="1" dirty="0">
                <a:solidFill>
                  <a:schemeClr val="tx2"/>
                </a:solidFill>
              </a:rPr>
              <a:t>2</a:t>
            </a:r>
            <a:endParaRPr lang="en-US" b="1" dirty="0">
              <a:solidFill>
                <a:schemeClr val="tx2"/>
              </a:solidFill>
              <a:latin typeface="Arial Narrow" charset="0"/>
            </a:endParaRPr>
          </a:p>
        </p:txBody>
      </p:sp>
      <p:sp>
        <p:nvSpPr>
          <p:cNvPr id="32" name="Rectangle 29"/>
          <p:cNvSpPr>
            <a:spLocks noChangeArrowheads="1"/>
          </p:cNvSpPr>
          <p:nvPr/>
        </p:nvSpPr>
        <p:spPr bwMode="auto">
          <a:xfrm>
            <a:off x="1296988" y="2393949"/>
            <a:ext cx="1068387"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a:solidFill>
                  <a:schemeClr val="tx2"/>
                </a:solidFill>
                <a:latin typeface="Arial Narrow" charset="0"/>
              </a:rPr>
              <a:t>Chapter </a:t>
            </a:r>
            <a:r>
              <a:rPr lang="en-US" b="1">
                <a:solidFill>
                  <a:schemeClr val="tx2"/>
                </a:solidFill>
              </a:rPr>
              <a:t>3</a:t>
            </a:r>
          </a:p>
        </p:txBody>
      </p:sp>
      <p:sp>
        <p:nvSpPr>
          <p:cNvPr id="33" name="Rectangle 30"/>
          <p:cNvSpPr>
            <a:spLocks noChangeArrowheads="1"/>
          </p:cNvSpPr>
          <p:nvPr/>
        </p:nvSpPr>
        <p:spPr bwMode="auto">
          <a:xfrm>
            <a:off x="715963" y="3600449"/>
            <a:ext cx="1079500"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a:solidFill>
                  <a:schemeClr val="tx2"/>
                </a:solidFill>
                <a:latin typeface="Arial Narrow" charset="0"/>
              </a:rPr>
              <a:t>Chapter</a:t>
            </a:r>
            <a:r>
              <a:rPr lang="en-US" b="1">
                <a:solidFill>
                  <a:schemeClr val="tx2"/>
                </a:solidFill>
              </a:rPr>
              <a:t> 4</a:t>
            </a:r>
          </a:p>
        </p:txBody>
      </p:sp>
      <p:sp>
        <p:nvSpPr>
          <p:cNvPr id="34" name="AutoShape 31"/>
          <p:cNvSpPr>
            <a:spLocks noChangeArrowheads="1"/>
          </p:cNvSpPr>
          <p:nvPr/>
        </p:nvSpPr>
        <p:spPr bwMode="auto">
          <a:xfrm>
            <a:off x="1460500" y="1836737"/>
            <a:ext cx="742950" cy="604837"/>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35" name="Rectangle 32"/>
          <p:cNvSpPr>
            <a:spLocks noChangeArrowheads="1"/>
          </p:cNvSpPr>
          <p:nvPr/>
        </p:nvSpPr>
        <p:spPr bwMode="auto">
          <a:xfrm>
            <a:off x="1384300" y="1851024"/>
            <a:ext cx="890588" cy="604838"/>
          </a:xfrm>
          <a:prstGeom prst="rect">
            <a:avLst/>
          </a:prstGeom>
          <a:noFill/>
          <a:ln w="12700">
            <a:noFill/>
            <a:miter lim="800000"/>
            <a:headEnd/>
            <a:tailEnd/>
          </a:ln>
          <a:effectLst/>
        </p:spPr>
        <p:txBody>
          <a:bodyPr lIns="0" tIns="0" rIns="0" bIns="0">
            <a:prstTxWarp prst="textNoShape">
              <a:avLst/>
            </a:prstTxWarp>
            <a:spAutoFit/>
          </a:bodyPr>
          <a:lstStyle/>
          <a:p>
            <a:pPr algn="ctr">
              <a:lnSpc>
                <a:spcPct val="120000"/>
              </a:lnSpc>
            </a:pPr>
            <a:r>
              <a:rPr lang="en-US">
                <a:solidFill>
                  <a:schemeClr val="tx2"/>
                </a:solidFill>
                <a:latin typeface="Arial Narrow" charset="0"/>
              </a:rPr>
              <a:t>External</a:t>
            </a:r>
          </a:p>
          <a:p>
            <a:pPr algn="ctr"/>
            <a:r>
              <a:rPr lang="en-US">
                <a:solidFill>
                  <a:schemeClr val="tx2"/>
                </a:solidFill>
                <a:latin typeface="Arial Narrow" charset="0"/>
              </a:rPr>
              <a:t>Analysis</a:t>
            </a:r>
          </a:p>
        </p:txBody>
      </p:sp>
      <p:sp>
        <p:nvSpPr>
          <p:cNvPr id="36" name="AutoShape 33"/>
          <p:cNvSpPr>
            <a:spLocks noChangeArrowheads="1"/>
          </p:cNvSpPr>
          <p:nvPr/>
        </p:nvSpPr>
        <p:spPr bwMode="auto">
          <a:xfrm>
            <a:off x="865188" y="3046412"/>
            <a:ext cx="742950" cy="604837"/>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37" name="Rectangle 34"/>
          <p:cNvSpPr>
            <a:spLocks noChangeArrowheads="1"/>
          </p:cNvSpPr>
          <p:nvPr/>
        </p:nvSpPr>
        <p:spPr bwMode="auto">
          <a:xfrm>
            <a:off x="808038" y="3070224"/>
            <a:ext cx="879475" cy="604838"/>
          </a:xfrm>
          <a:prstGeom prst="rect">
            <a:avLst/>
          </a:prstGeom>
          <a:noFill/>
          <a:ln w="12700">
            <a:noFill/>
            <a:miter lim="800000"/>
            <a:headEnd/>
            <a:tailEnd/>
          </a:ln>
          <a:effectLst/>
        </p:spPr>
        <p:txBody>
          <a:bodyPr lIns="0" tIns="0" rIns="0" bIns="0">
            <a:prstTxWarp prst="textNoShape">
              <a:avLst/>
            </a:prstTxWarp>
            <a:spAutoFit/>
          </a:bodyPr>
          <a:lstStyle/>
          <a:p>
            <a:pPr algn="ctr">
              <a:lnSpc>
                <a:spcPct val="120000"/>
              </a:lnSpc>
            </a:pPr>
            <a:r>
              <a:rPr lang="en-US">
                <a:solidFill>
                  <a:schemeClr val="tx2"/>
                </a:solidFill>
                <a:latin typeface="Arial Narrow" charset="0"/>
              </a:rPr>
              <a:t>Internal</a:t>
            </a:r>
          </a:p>
          <a:p>
            <a:pPr algn="ctr"/>
            <a:r>
              <a:rPr lang="en-US">
                <a:solidFill>
                  <a:schemeClr val="tx2"/>
                </a:solidFill>
                <a:latin typeface="Arial Narrow" charset="0"/>
              </a:rPr>
              <a:t>Analysis</a:t>
            </a:r>
          </a:p>
        </p:txBody>
      </p:sp>
      <p:sp>
        <p:nvSpPr>
          <p:cNvPr id="39" name="AutoShape 36"/>
          <p:cNvSpPr>
            <a:spLocks noChangeArrowheads="1"/>
          </p:cNvSpPr>
          <p:nvPr/>
        </p:nvSpPr>
        <p:spPr bwMode="auto">
          <a:xfrm rot="10800000">
            <a:off x="5008563" y="2374899"/>
            <a:ext cx="1485900" cy="1343025"/>
          </a:xfrm>
          <a:prstGeom prst="triangle">
            <a:avLst>
              <a:gd name="adj" fmla="val 49986"/>
            </a:avLst>
          </a:prstGeom>
          <a:solidFill>
            <a:srgbClr val="F8F8F8"/>
          </a:solidFill>
          <a:ln w="12700">
            <a:solidFill>
              <a:srgbClr val="000000"/>
            </a:solidFill>
            <a:miter lim="800000"/>
            <a:headEnd/>
            <a:tailEnd/>
          </a:ln>
          <a:effectLst/>
        </p:spPr>
        <p:txBody>
          <a:bodyPr wrap="none" anchor="ctr">
            <a:prstTxWarp prst="textNoShape">
              <a:avLst/>
            </a:prstTxWarp>
          </a:bodyPr>
          <a:lstStyle/>
          <a:p>
            <a:endParaRPr lang="en-US"/>
          </a:p>
        </p:txBody>
      </p:sp>
      <p:sp>
        <p:nvSpPr>
          <p:cNvPr id="40" name="Rectangle 37"/>
          <p:cNvSpPr>
            <a:spLocks noChangeArrowheads="1"/>
          </p:cNvSpPr>
          <p:nvPr/>
        </p:nvSpPr>
        <p:spPr bwMode="auto">
          <a:xfrm>
            <a:off x="4635500" y="2592387"/>
            <a:ext cx="1068388"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a:solidFill>
                  <a:schemeClr val="tx2"/>
                </a:solidFill>
                <a:latin typeface="Arial Narrow" charset="0"/>
              </a:rPr>
              <a:t>Chapter </a:t>
            </a:r>
            <a:r>
              <a:rPr lang="en-US" b="1">
                <a:solidFill>
                  <a:schemeClr val="tx2"/>
                </a:solidFill>
              </a:rPr>
              <a:t>5</a:t>
            </a:r>
          </a:p>
        </p:txBody>
      </p:sp>
      <p:sp>
        <p:nvSpPr>
          <p:cNvPr id="41" name="Rectangle 38"/>
          <p:cNvSpPr>
            <a:spLocks noChangeArrowheads="1"/>
          </p:cNvSpPr>
          <p:nvPr/>
        </p:nvSpPr>
        <p:spPr bwMode="auto">
          <a:xfrm>
            <a:off x="5826125" y="2592387"/>
            <a:ext cx="1068388"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a:solidFill>
                  <a:schemeClr val="tx2"/>
                </a:solidFill>
                <a:latin typeface="Arial Narrow" charset="0"/>
              </a:rPr>
              <a:t>Chapter </a:t>
            </a:r>
            <a:r>
              <a:rPr lang="en-US" b="1">
                <a:solidFill>
                  <a:schemeClr val="tx2"/>
                </a:solidFill>
              </a:rPr>
              <a:t>6</a:t>
            </a:r>
          </a:p>
        </p:txBody>
      </p:sp>
      <p:sp>
        <p:nvSpPr>
          <p:cNvPr id="42" name="Rectangle 39"/>
          <p:cNvSpPr>
            <a:spLocks noChangeArrowheads="1"/>
          </p:cNvSpPr>
          <p:nvPr/>
        </p:nvSpPr>
        <p:spPr bwMode="auto">
          <a:xfrm>
            <a:off x="5232400" y="3667124"/>
            <a:ext cx="1068388"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a:solidFill>
                  <a:schemeClr val="tx2"/>
                </a:solidFill>
                <a:latin typeface="Arial Narrow" charset="0"/>
              </a:rPr>
              <a:t>Chapter </a:t>
            </a:r>
            <a:r>
              <a:rPr lang="en-US" b="1">
                <a:solidFill>
                  <a:schemeClr val="tx2"/>
                </a:solidFill>
              </a:rPr>
              <a:t>7</a:t>
            </a:r>
          </a:p>
        </p:txBody>
      </p:sp>
      <p:sp>
        <p:nvSpPr>
          <p:cNvPr id="43" name="AutoShape 40"/>
          <p:cNvSpPr>
            <a:spLocks noChangeArrowheads="1"/>
          </p:cNvSpPr>
          <p:nvPr/>
        </p:nvSpPr>
        <p:spPr bwMode="auto">
          <a:xfrm>
            <a:off x="4786313" y="2038349"/>
            <a:ext cx="742950" cy="604838"/>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44" name="AutoShape 41"/>
          <p:cNvSpPr>
            <a:spLocks noChangeArrowheads="1"/>
          </p:cNvSpPr>
          <p:nvPr/>
        </p:nvSpPr>
        <p:spPr bwMode="auto">
          <a:xfrm>
            <a:off x="5975350" y="2038349"/>
            <a:ext cx="742950" cy="604838"/>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45" name="AutoShape 42"/>
          <p:cNvSpPr>
            <a:spLocks noChangeArrowheads="1"/>
          </p:cNvSpPr>
          <p:nvPr/>
        </p:nvSpPr>
        <p:spPr bwMode="auto">
          <a:xfrm>
            <a:off x="5380038" y="3113087"/>
            <a:ext cx="742950" cy="604837"/>
          </a:xfrm>
          <a:prstGeom prst="triangle">
            <a:avLst>
              <a:gd name="adj" fmla="val 49986"/>
            </a:avLst>
          </a:prstGeom>
          <a:solidFill>
            <a:srgbClr val="BED0F4"/>
          </a:solidFill>
          <a:ln w="12700">
            <a:solidFill>
              <a:srgbClr val="BED0F4"/>
            </a:solidFill>
            <a:miter lim="800000"/>
            <a:headEnd/>
            <a:tailEnd/>
          </a:ln>
          <a:effectLst/>
        </p:spPr>
        <p:txBody>
          <a:bodyPr wrap="none" anchor="ctr">
            <a:prstTxWarp prst="textNoShape">
              <a:avLst/>
            </a:prstTxWarp>
          </a:bodyPr>
          <a:lstStyle/>
          <a:p>
            <a:endParaRPr lang="en-US"/>
          </a:p>
        </p:txBody>
      </p:sp>
      <p:sp>
        <p:nvSpPr>
          <p:cNvPr id="46" name="Rectangle 43"/>
          <p:cNvSpPr>
            <a:spLocks noChangeArrowheads="1"/>
          </p:cNvSpPr>
          <p:nvPr/>
        </p:nvSpPr>
        <p:spPr bwMode="auto">
          <a:xfrm>
            <a:off x="4434216" y="2317749"/>
            <a:ext cx="1409379" cy="36676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b="1" u="sng" dirty="0" smtClean="0">
                <a:solidFill>
                  <a:srgbClr val="FF0000"/>
                </a:solidFill>
                <a:latin typeface="Arial Narrow" charset="0"/>
              </a:rPr>
              <a:t>FUNCTIONAL</a:t>
            </a:r>
            <a:endParaRPr lang="en-US" b="1" u="sng" dirty="0">
              <a:solidFill>
                <a:srgbClr val="FF0000"/>
              </a:solidFill>
              <a:latin typeface="Arial Narrow" charset="0"/>
            </a:endParaRPr>
          </a:p>
        </p:txBody>
      </p:sp>
      <p:sp>
        <p:nvSpPr>
          <p:cNvPr id="47" name="Rectangle 44"/>
          <p:cNvSpPr>
            <a:spLocks noChangeArrowheads="1"/>
          </p:cNvSpPr>
          <p:nvPr/>
        </p:nvSpPr>
        <p:spPr bwMode="auto">
          <a:xfrm>
            <a:off x="5975350" y="2317749"/>
            <a:ext cx="11715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dirty="0">
                <a:solidFill>
                  <a:schemeClr val="tx2"/>
                </a:solidFill>
                <a:latin typeface="Arial Narrow" charset="0"/>
              </a:rPr>
              <a:t>Competitive</a:t>
            </a:r>
            <a:endParaRPr lang="en-US" b="1" dirty="0">
              <a:solidFill>
                <a:schemeClr val="tx2"/>
              </a:solidFill>
              <a:latin typeface="Arial Narrow" charset="0"/>
            </a:endParaRPr>
          </a:p>
        </p:txBody>
      </p:sp>
      <p:sp>
        <p:nvSpPr>
          <p:cNvPr id="48" name="Rectangle 45"/>
          <p:cNvSpPr>
            <a:spLocks noChangeArrowheads="1"/>
          </p:cNvSpPr>
          <p:nvPr/>
        </p:nvSpPr>
        <p:spPr bwMode="auto">
          <a:xfrm>
            <a:off x="5240338" y="3392487"/>
            <a:ext cx="1016000" cy="3635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a:solidFill>
                  <a:schemeClr val="tx2"/>
                </a:solidFill>
                <a:latin typeface="Arial Narrow" charset="0"/>
              </a:rPr>
              <a:t>Corporate</a:t>
            </a:r>
            <a:endParaRPr lang="en-US" b="1">
              <a:solidFill>
                <a:schemeClr val="tx2"/>
              </a:solidFill>
              <a:latin typeface="Arial Narrow" charset="0"/>
            </a:endParaRPr>
          </a:p>
        </p:txBody>
      </p:sp>
      <p:sp>
        <p:nvSpPr>
          <p:cNvPr id="49" name="TextBox 48"/>
          <p:cNvSpPr txBox="1"/>
          <p:nvPr/>
        </p:nvSpPr>
        <p:spPr>
          <a:xfrm>
            <a:off x="549275" y="4425951"/>
            <a:ext cx="8302626" cy="2092881"/>
          </a:xfrm>
          <a:prstGeom prst="rect">
            <a:avLst/>
          </a:prstGeom>
          <a:noFill/>
        </p:spPr>
        <p:txBody>
          <a:bodyPr wrap="square" rtlCol="0">
            <a:spAutoFit/>
          </a:bodyPr>
          <a:lstStyle/>
          <a:p>
            <a:r>
              <a:rPr lang="en-US" sz="2600" dirty="0" smtClean="0"/>
              <a:t>-First strategy looked at by top managers</a:t>
            </a:r>
          </a:p>
          <a:p>
            <a:r>
              <a:rPr lang="en-US" sz="2600" dirty="0" smtClean="0"/>
              <a:t/>
            </a:r>
            <a:br>
              <a:rPr lang="en-US" sz="2600" dirty="0" smtClean="0"/>
            </a:br>
            <a:r>
              <a:rPr lang="en-US" sz="2600" dirty="0" smtClean="0"/>
              <a:t>-Easy to evaluate and change single functional   	  strategy</a:t>
            </a:r>
            <a:br>
              <a:rPr lang="en-US" sz="2600" dirty="0" smtClean="0"/>
            </a:b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SWOT Analysis</a:t>
            </a:r>
            <a:endParaRPr lang="en-US" dirty="0"/>
          </a:p>
        </p:txBody>
      </p:sp>
      <p:sp>
        <p:nvSpPr>
          <p:cNvPr id="3" name="Content Placeholder 2"/>
          <p:cNvSpPr>
            <a:spLocks noGrp="1"/>
          </p:cNvSpPr>
          <p:nvPr>
            <p:ph idx="1"/>
          </p:nvPr>
        </p:nvSpPr>
        <p:spPr/>
        <p:txBody>
          <a:bodyPr/>
          <a:lstStyle/>
          <a:p>
            <a:r>
              <a:rPr lang="en-US" dirty="0" smtClean="0"/>
              <a:t>Take Action</a:t>
            </a:r>
          </a:p>
          <a:p>
            <a:pPr lvl="1"/>
            <a:r>
              <a:rPr lang="en-US" dirty="0" smtClean="0"/>
              <a:t> Nike uses </a:t>
            </a:r>
            <a:r>
              <a:rPr lang="en-US" dirty="0" err="1" smtClean="0"/>
              <a:t>lunarlite</a:t>
            </a:r>
            <a:r>
              <a:rPr lang="en-US" dirty="0" smtClean="0"/>
              <a:t> foam and </a:t>
            </a:r>
            <a:r>
              <a:rPr lang="en-US" dirty="0" err="1" smtClean="0"/>
              <a:t>flywire</a:t>
            </a:r>
            <a:r>
              <a:rPr lang="en-US" dirty="0" smtClean="0"/>
              <a:t> materials in order to make the manufactured shoes lighter and more controllable.</a:t>
            </a:r>
          </a:p>
          <a:p>
            <a:r>
              <a:rPr lang="en-US" dirty="0" smtClean="0"/>
              <a:t>Pursue sustainable competitive advantage. </a:t>
            </a:r>
          </a:p>
          <a:p>
            <a:pPr lvl="1"/>
            <a:r>
              <a:rPr lang="en-US" dirty="0" smtClean="0"/>
              <a:t> Nike reduced prices in Asian and third world countries to increase market share.</a:t>
            </a:r>
          </a:p>
          <a:p>
            <a:pPr lvl="2"/>
            <a:r>
              <a:rPr lang="en-US" dirty="0" smtClean="0">
                <a:hlinkClick r:id="rId3"/>
              </a:rPr>
              <a:t>http://www.youtube.com/watch?v=dmw-3hboqLA</a:t>
            </a:r>
            <a:endParaRPr lang="en-US" dirty="0" smtClean="0"/>
          </a:p>
        </p:txBody>
      </p:sp>
      <p:pic>
        <p:nvPicPr>
          <p:cNvPr id="4" name="Picture 3"/>
          <p:cNvPicPr>
            <a:picLocks noChangeAspect="1"/>
          </p:cNvPicPr>
          <p:nvPr/>
        </p:nvPicPr>
        <p:blipFill>
          <a:blip r:embed="rId4"/>
          <a:stretch>
            <a:fillRect/>
          </a:stretch>
        </p:blipFill>
        <p:spPr>
          <a:xfrm>
            <a:off x="7797799" y="0"/>
            <a:ext cx="1346200" cy="800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Strategies: </a:t>
            </a:r>
            <a:r>
              <a:rPr lang="en-US" dirty="0" smtClean="0"/>
              <a:t/>
            </a:r>
            <a:br>
              <a:rPr lang="en-US" dirty="0" smtClean="0"/>
            </a:br>
            <a:r>
              <a:rPr lang="en-US" dirty="0" smtClean="0"/>
              <a:t>The </a:t>
            </a:r>
            <a:r>
              <a:rPr lang="en-US" dirty="0" smtClean="0"/>
              <a:t>Product</a:t>
            </a:r>
            <a:endParaRPr lang="en-US" dirty="0"/>
          </a:p>
        </p:txBody>
      </p:sp>
      <p:sp>
        <p:nvSpPr>
          <p:cNvPr id="3" name="Content Placeholder 2"/>
          <p:cNvSpPr>
            <a:spLocks noGrp="1"/>
          </p:cNvSpPr>
          <p:nvPr>
            <p:ph idx="1"/>
          </p:nvPr>
        </p:nvSpPr>
        <p:spPr/>
        <p:txBody>
          <a:bodyPr/>
          <a:lstStyle/>
          <a:p>
            <a:r>
              <a:rPr lang="en-US" dirty="0" smtClean="0"/>
              <a:t>Three main tasks associated with product development</a:t>
            </a:r>
          </a:p>
          <a:p>
            <a:pPr lvl="1"/>
            <a:r>
              <a:rPr lang="en-US" dirty="0" smtClean="0"/>
              <a:t>Design</a:t>
            </a:r>
          </a:p>
          <a:p>
            <a:pPr lvl="1"/>
            <a:r>
              <a:rPr lang="en-US" dirty="0" smtClean="0"/>
              <a:t>Production</a:t>
            </a:r>
          </a:p>
          <a:p>
            <a:pPr lvl="1"/>
            <a:r>
              <a:rPr lang="en-US" dirty="0" smtClean="0"/>
              <a:t>operations</a:t>
            </a:r>
          </a:p>
          <a:p>
            <a:pPr>
              <a:buNone/>
            </a:pPr>
            <a:r>
              <a:rPr lang="en-US" dirty="0" smtClean="0"/>
              <a:t>	</a:t>
            </a:r>
            <a:r>
              <a:rPr lang="en-US" sz="2400" dirty="0" smtClean="0"/>
              <a:t>	</a:t>
            </a:r>
            <a:r>
              <a:rPr lang="en-US" sz="2400" dirty="0"/>
              <a:t>-</a:t>
            </a:r>
            <a:r>
              <a:rPr lang="en-US" sz="2400" dirty="0" smtClean="0"/>
              <a:t>market to the right market segment.</a:t>
            </a:r>
            <a:endParaRPr lang="en-US" sz="2400" dirty="0"/>
          </a:p>
        </p:txBody>
      </p:sp>
      <p:pic>
        <p:nvPicPr>
          <p:cNvPr id="4" name="Picture 3"/>
          <p:cNvPicPr>
            <a:picLocks noChangeAspect="1"/>
          </p:cNvPicPr>
          <p:nvPr/>
        </p:nvPicPr>
        <p:blipFill>
          <a:blip r:embed="rId3"/>
          <a:stretch>
            <a:fillRect/>
          </a:stretch>
        </p:blipFill>
        <p:spPr>
          <a:xfrm>
            <a:off x="7797799" y="0"/>
            <a:ext cx="1346200" cy="8001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Product</a:t>
            </a:r>
            <a:endParaRPr lang="en-US" dirty="0"/>
          </a:p>
        </p:txBody>
      </p:sp>
      <p:sp>
        <p:nvSpPr>
          <p:cNvPr id="3" name="Content Placeholder 2"/>
          <p:cNvSpPr>
            <a:spLocks noGrp="1"/>
          </p:cNvSpPr>
          <p:nvPr>
            <p:ph idx="1"/>
          </p:nvPr>
        </p:nvSpPr>
        <p:spPr/>
        <p:txBody>
          <a:bodyPr/>
          <a:lstStyle/>
          <a:p>
            <a:r>
              <a:rPr lang="en-US" dirty="0" smtClean="0"/>
              <a:t>People strategies</a:t>
            </a:r>
          </a:p>
          <a:p>
            <a:pPr lvl="1"/>
            <a:r>
              <a:rPr lang="en-US" dirty="0" smtClean="0"/>
              <a:t>HR</a:t>
            </a:r>
          </a:p>
          <a:p>
            <a:r>
              <a:rPr lang="en-US" dirty="0" smtClean="0"/>
              <a:t>Support Process strategies</a:t>
            </a:r>
          </a:p>
          <a:p>
            <a:pPr lvl="1"/>
            <a:r>
              <a:rPr lang="en-US" dirty="0" smtClean="0"/>
              <a:t>Information Systems</a:t>
            </a:r>
          </a:p>
          <a:p>
            <a:pPr lvl="1"/>
            <a:r>
              <a:rPr lang="en-US" dirty="0" smtClean="0"/>
              <a:t>Financial and Accounting Systems</a:t>
            </a:r>
          </a:p>
        </p:txBody>
      </p:sp>
      <p:pic>
        <p:nvPicPr>
          <p:cNvPr id="4" name="Picture 3"/>
          <p:cNvPicPr>
            <a:picLocks noChangeAspect="1"/>
          </p:cNvPicPr>
          <p:nvPr/>
        </p:nvPicPr>
        <p:blipFill>
          <a:blip r:embed="rId3"/>
          <a:stretch>
            <a:fillRect/>
          </a:stretch>
        </p:blipFill>
        <p:spPr>
          <a:xfrm>
            <a:off x="7797799" y="0"/>
            <a:ext cx="1346200" cy="8001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Product Design and </a:t>
            </a:r>
            <a:r>
              <a:rPr lang="en-US" sz="4000" dirty="0" smtClean="0"/>
              <a:t/>
            </a:r>
            <a:br>
              <a:rPr lang="en-US" sz="4000" dirty="0" smtClean="0"/>
            </a:br>
            <a:r>
              <a:rPr lang="en-US" sz="4000" dirty="0" smtClean="0"/>
              <a:t>Development </a:t>
            </a:r>
            <a:r>
              <a:rPr lang="en-US" sz="4000" dirty="0" smtClean="0"/>
              <a:t>Strategies</a:t>
            </a:r>
            <a:endParaRPr lang="en-US" sz="4000" dirty="0"/>
          </a:p>
        </p:txBody>
      </p:sp>
      <p:sp>
        <p:nvSpPr>
          <p:cNvPr id="3" name="Content Placeholder 2"/>
          <p:cNvSpPr>
            <a:spLocks noGrp="1"/>
          </p:cNvSpPr>
          <p:nvPr>
            <p:ph idx="1"/>
          </p:nvPr>
        </p:nvSpPr>
        <p:spPr/>
        <p:txBody>
          <a:bodyPr>
            <a:normAutofit/>
          </a:bodyPr>
          <a:lstStyle/>
          <a:p>
            <a:r>
              <a:rPr lang="en-US" dirty="0" smtClean="0"/>
              <a:t>R&amp;D functional area</a:t>
            </a:r>
          </a:p>
          <a:p>
            <a:r>
              <a:rPr lang="en-US" dirty="0" smtClean="0"/>
              <a:t>Timing</a:t>
            </a:r>
          </a:p>
          <a:p>
            <a:pPr lvl="1"/>
            <a:r>
              <a:rPr lang="en-US" sz="2400" b="1" u="sng" dirty="0" smtClean="0"/>
              <a:t>First Mover</a:t>
            </a:r>
            <a:r>
              <a:rPr lang="en-US" sz="2400" dirty="0" smtClean="0"/>
              <a:t>: org that is 1</a:t>
            </a:r>
            <a:r>
              <a:rPr lang="en-US" sz="2400" baseline="30000" dirty="0" smtClean="0"/>
              <a:t>st</a:t>
            </a:r>
            <a:r>
              <a:rPr lang="en-US" sz="2400" dirty="0" smtClean="0"/>
              <a:t> to bring a new product/innovation to the market place</a:t>
            </a:r>
          </a:p>
          <a:p>
            <a:r>
              <a:rPr lang="en-US" dirty="0" smtClean="0"/>
              <a:t>Who will do it? </a:t>
            </a:r>
          </a:p>
          <a:p>
            <a:pPr lvl="1"/>
            <a:r>
              <a:rPr lang="en-US" sz="2400" b="1" u="sng" dirty="0" smtClean="0"/>
              <a:t>Cross-functional Team</a:t>
            </a:r>
            <a:r>
              <a:rPr lang="en-US" sz="2400" dirty="0" smtClean="0"/>
              <a:t>: group of individuals from various functional departments who work together on product/process development </a:t>
            </a:r>
          </a:p>
          <a:p>
            <a:pPr marL="342900" lvl="1" indent="-342900">
              <a:buFont typeface="Arial" pitchFamily="34" charset="0"/>
              <a:buChar char="•"/>
            </a:pPr>
            <a:r>
              <a:rPr lang="en-US" sz="3200" dirty="0"/>
              <a:t>H</a:t>
            </a:r>
            <a:r>
              <a:rPr lang="en-US" sz="3200" dirty="0" smtClean="0"/>
              <a:t>ow will it take place?</a:t>
            </a:r>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Production-Operations Strategies</a:t>
            </a:r>
            <a:endParaRPr lang="en-US" dirty="0"/>
          </a:p>
        </p:txBody>
      </p:sp>
      <p:sp>
        <p:nvSpPr>
          <p:cNvPr id="3" name="Content Placeholder 2"/>
          <p:cNvSpPr>
            <a:spLocks noGrp="1"/>
          </p:cNvSpPr>
          <p:nvPr>
            <p:ph idx="1"/>
          </p:nvPr>
        </p:nvSpPr>
        <p:spPr/>
        <p:txBody>
          <a:bodyPr/>
          <a:lstStyle/>
          <a:p>
            <a:r>
              <a:rPr lang="en-US" sz="2800" b="1" u="sng" dirty="0" smtClean="0"/>
              <a:t>Production-operations</a:t>
            </a:r>
            <a:r>
              <a:rPr lang="en-US" sz="2800" dirty="0" smtClean="0"/>
              <a:t>: the process of creating and providing goods and services to ensure that products are available when, where, and how needed by customers/clients </a:t>
            </a:r>
          </a:p>
          <a:p>
            <a:r>
              <a:rPr lang="en-US" sz="2800" dirty="0" smtClean="0"/>
              <a:t>Sustainable competitive advantage</a:t>
            </a:r>
          </a:p>
          <a:p>
            <a:r>
              <a:rPr lang="en-US" sz="2800" dirty="0" smtClean="0"/>
              <a:t>Main strategic choices:</a:t>
            </a:r>
          </a:p>
          <a:p>
            <a:pPr lvl="1"/>
            <a:r>
              <a:rPr lang="en-US" sz="2400" dirty="0" smtClean="0"/>
              <a:t>How products will be produced?</a:t>
            </a:r>
          </a:p>
          <a:p>
            <a:pPr lvl="1"/>
            <a:r>
              <a:rPr lang="en-US" sz="2400" dirty="0" smtClean="0"/>
              <a:t>Where will they be produced? </a:t>
            </a:r>
          </a:p>
          <a:p>
            <a:pPr lvl="1">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7797799" y="0"/>
            <a:ext cx="1346200" cy="8001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298</TotalTime>
  <Words>1022</Words>
  <Application>Microsoft Office PowerPoint</Application>
  <PresentationFormat>On-screen Show (4:3)</PresentationFormat>
  <Paragraphs>159</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Breeze</vt:lpstr>
      <vt:lpstr>Strategic Management in Action</vt:lpstr>
      <vt:lpstr>Our Presentation</vt:lpstr>
      <vt:lpstr>FUNCTIONAL STRATEGIES</vt:lpstr>
      <vt:lpstr>SM Process</vt:lpstr>
      <vt:lpstr>After SWOT Analysis</vt:lpstr>
      <vt:lpstr>Functional Strategies:  The Product</vt:lpstr>
      <vt:lpstr>After the Product</vt:lpstr>
      <vt:lpstr>Product Design and  Development Strategies</vt:lpstr>
      <vt:lpstr>Production-Operations Strategies</vt:lpstr>
      <vt:lpstr>Marketing Strategies</vt:lpstr>
      <vt:lpstr>Functional Strategies:  The People</vt:lpstr>
      <vt:lpstr>Functional Strategies:  The People</vt:lpstr>
      <vt:lpstr>Functional Strategies:  The People</vt:lpstr>
      <vt:lpstr>Functional Strategies:  The People</vt:lpstr>
      <vt:lpstr>Functional Strategies:  The People</vt:lpstr>
      <vt:lpstr>Functional Strategies:  Support Processes</vt:lpstr>
      <vt:lpstr>Functional Strategies:  Information Systems</vt:lpstr>
      <vt:lpstr>Functional Strategies:  Financial-Accounting Systems</vt:lpstr>
      <vt:lpstr>Implementing  Functional Strategies</vt:lpstr>
      <vt:lpstr>Evaluating Strategies &amp;  Making Changes</vt:lpstr>
      <vt:lpstr>Evaluating Strategies &amp;  Making Changes</vt:lpstr>
      <vt:lpstr>Coordinating Organizational Strategies</vt:lpstr>
      <vt:lpstr>Coordinating Organizational Strategies</vt:lpstr>
      <vt:lpstr>Key Takeaways</vt:lpstr>
    </vt:vector>
  </TitlesOfParts>
  <Company>Texas Tech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in Action</dc:title>
  <dc:creator>Riley Drummond</dc:creator>
  <cp:lastModifiedBy>Kara</cp:lastModifiedBy>
  <cp:revision>9</cp:revision>
  <dcterms:created xsi:type="dcterms:W3CDTF">2011-06-13T16:38:03Z</dcterms:created>
  <dcterms:modified xsi:type="dcterms:W3CDTF">2011-06-13T18:24:24Z</dcterms:modified>
</cp:coreProperties>
</file>